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theme/theme7.xml" ContentType="application/vnd.openxmlformats-officedocument.theme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theme/theme8.xml" ContentType="application/vnd.openxmlformats-officedocument.theme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9.xml" ContentType="application/vnd.openxmlformats-officedocument.theme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theme/theme10.xml" ContentType="application/vnd.openxmlformats-officedocument.theme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theme/theme11.xml" ContentType="application/vnd.openxmlformats-officedocument.theme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theme/theme12.xml" ContentType="application/vnd.openxmlformats-officedocument.theme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theme/theme13.xml" ContentType="application/vnd.openxmlformats-officedocument.theme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theme/theme14.xml" ContentType="application/vnd.openxmlformats-officedocument.theme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theme/theme15.xml" ContentType="application/vnd.openxmlformats-officedocument.theme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slideLayouts/slideLayout193.xml" ContentType="application/vnd.openxmlformats-officedocument.presentationml.slideLayout+xml"/>
  <Override PartName="/ppt/slideLayouts/slideLayout194.xml" ContentType="application/vnd.openxmlformats-officedocument.presentationml.slideLayout+xml"/>
  <Override PartName="/ppt/theme/theme16.xml" ContentType="application/vnd.openxmlformats-officedocument.theme+xml"/>
  <Override PartName="/ppt/theme/theme17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  <p:sldMasterId id="2147483696" r:id="rId5"/>
    <p:sldMasterId id="2147483708" r:id="rId6"/>
    <p:sldMasterId id="2147483720" r:id="rId7"/>
    <p:sldMasterId id="2147483732" r:id="rId8"/>
    <p:sldMasterId id="2147483746" r:id="rId9"/>
    <p:sldMasterId id="2147483760" r:id="rId10"/>
    <p:sldMasterId id="2147483774" r:id="rId11"/>
    <p:sldMasterId id="2147483788" r:id="rId12"/>
    <p:sldMasterId id="2147483802" r:id="rId13"/>
    <p:sldMasterId id="2147483816" r:id="rId14"/>
    <p:sldMasterId id="2147483830" r:id="rId15"/>
    <p:sldMasterId id="2147483844" r:id="rId16"/>
  </p:sldMasterIdLst>
  <p:notesMasterIdLst>
    <p:notesMasterId r:id="rId60"/>
  </p:notesMasterIdLst>
  <p:sldIdLst>
    <p:sldId id="288" r:id="rId17"/>
    <p:sldId id="268" r:id="rId18"/>
    <p:sldId id="259" r:id="rId19"/>
    <p:sldId id="260" r:id="rId20"/>
    <p:sldId id="266" r:id="rId21"/>
    <p:sldId id="261" r:id="rId22"/>
    <p:sldId id="267" r:id="rId23"/>
    <p:sldId id="269" r:id="rId24"/>
    <p:sldId id="270" r:id="rId25"/>
    <p:sldId id="271" r:id="rId26"/>
    <p:sldId id="272" r:id="rId27"/>
    <p:sldId id="273" r:id="rId28"/>
    <p:sldId id="274" r:id="rId29"/>
    <p:sldId id="275" r:id="rId30"/>
    <p:sldId id="276" r:id="rId31"/>
    <p:sldId id="277" r:id="rId32"/>
    <p:sldId id="278" r:id="rId33"/>
    <p:sldId id="279" r:id="rId34"/>
    <p:sldId id="280" r:id="rId35"/>
    <p:sldId id="281" r:id="rId36"/>
    <p:sldId id="282" r:id="rId37"/>
    <p:sldId id="283" r:id="rId38"/>
    <p:sldId id="284" r:id="rId39"/>
    <p:sldId id="285" r:id="rId40"/>
    <p:sldId id="286" r:id="rId41"/>
    <p:sldId id="287" r:id="rId42"/>
    <p:sldId id="289" r:id="rId43"/>
    <p:sldId id="290" r:id="rId44"/>
    <p:sldId id="291" r:id="rId45"/>
    <p:sldId id="292" r:id="rId46"/>
    <p:sldId id="293" r:id="rId47"/>
    <p:sldId id="294" r:id="rId48"/>
    <p:sldId id="295" r:id="rId49"/>
    <p:sldId id="296" r:id="rId50"/>
    <p:sldId id="297" r:id="rId51"/>
    <p:sldId id="298" r:id="rId52"/>
    <p:sldId id="299" r:id="rId53"/>
    <p:sldId id="300" r:id="rId54"/>
    <p:sldId id="301" r:id="rId55"/>
    <p:sldId id="302" r:id="rId56"/>
    <p:sldId id="303" r:id="rId57"/>
    <p:sldId id="304" r:id="rId58"/>
    <p:sldId id="305" r:id="rId59"/>
  </p:sldIdLst>
  <p:sldSz cx="12192000" cy="6858000"/>
  <p:notesSz cx="6858000" cy="9144000"/>
  <p:defaultTextStyle>
    <a:defPPr>
      <a:defRPr lang="e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076" autoAdjust="0"/>
    <p:restoredTop sz="94660"/>
  </p:normalViewPr>
  <p:slideViewPr>
    <p:cSldViewPr snapToGrid="0">
      <p:cViewPr varScale="1">
        <p:scale>
          <a:sx n="69" d="100"/>
          <a:sy n="69" d="100"/>
        </p:scale>
        <p:origin x="712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3.xml"/><Relationship Id="rId18" Type="http://schemas.openxmlformats.org/officeDocument/2006/relationships/slide" Target="slides/slide2.xml"/><Relationship Id="rId26" Type="http://schemas.openxmlformats.org/officeDocument/2006/relationships/slide" Target="slides/slide10.xml"/><Relationship Id="rId39" Type="http://schemas.openxmlformats.org/officeDocument/2006/relationships/slide" Target="slides/slide23.xml"/><Relationship Id="rId21" Type="http://schemas.openxmlformats.org/officeDocument/2006/relationships/slide" Target="slides/slide5.xml"/><Relationship Id="rId34" Type="http://schemas.openxmlformats.org/officeDocument/2006/relationships/slide" Target="slides/slide18.xml"/><Relationship Id="rId42" Type="http://schemas.openxmlformats.org/officeDocument/2006/relationships/slide" Target="slides/slide26.xml"/><Relationship Id="rId47" Type="http://schemas.openxmlformats.org/officeDocument/2006/relationships/slide" Target="slides/slide31.xml"/><Relationship Id="rId50" Type="http://schemas.openxmlformats.org/officeDocument/2006/relationships/slide" Target="slides/slide34.xml"/><Relationship Id="rId55" Type="http://schemas.openxmlformats.org/officeDocument/2006/relationships/slide" Target="slides/slide39.xml"/><Relationship Id="rId63" Type="http://schemas.openxmlformats.org/officeDocument/2006/relationships/theme" Target="theme/theme1.xml"/><Relationship Id="rId7" Type="http://schemas.openxmlformats.org/officeDocument/2006/relationships/slideMaster" Target="slideMasters/slideMaster7.xml"/><Relationship Id="rId2" Type="http://schemas.openxmlformats.org/officeDocument/2006/relationships/slideMaster" Target="slideMasters/slideMaster2.xml"/><Relationship Id="rId16" Type="http://schemas.openxmlformats.org/officeDocument/2006/relationships/slideMaster" Target="slideMasters/slideMaster16.xml"/><Relationship Id="rId20" Type="http://schemas.openxmlformats.org/officeDocument/2006/relationships/slide" Target="slides/slide4.xml"/><Relationship Id="rId29" Type="http://schemas.openxmlformats.org/officeDocument/2006/relationships/slide" Target="slides/slide13.xml"/><Relationship Id="rId41" Type="http://schemas.openxmlformats.org/officeDocument/2006/relationships/slide" Target="slides/slide25.xml"/><Relationship Id="rId54" Type="http://schemas.openxmlformats.org/officeDocument/2006/relationships/slide" Target="slides/slide38.xml"/><Relationship Id="rId62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8.xml"/><Relationship Id="rId32" Type="http://schemas.openxmlformats.org/officeDocument/2006/relationships/slide" Target="slides/slide16.xml"/><Relationship Id="rId37" Type="http://schemas.openxmlformats.org/officeDocument/2006/relationships/slide" Target="slides/slide21.xml"/><Relationship Id="rId40" Type="http://schemas.openxmlformats.org/officeDocument/2006/relationships/slide" Target="slides/slide24.xml"/><Relationship Id="rId45" Type="http://schemas.openxmlformats.org/officeDocument/2006/relationships/slide" Target="slides/slide29.xml"/><Relationship Id="rId53" Type="http://schemas.openxmlformats.org/officeDocument/2006/relationships/slide" Target="slides/slide37.xml"/><Relationship Id="rId58" Type="http://schemas.openxmlformats.org/officeDocument/2006/relationships/slide" Target="slides/slide42.xml"/><Relationship Id="rId5" Type="http://schemas.openxmlformats.org/officeDocument/2006/relationships/slideMaster" Target="slideMasters/slideMaster5.xml"/><Relationship Id="rId15" Type="http://schemas.openxmlformats.org/officeDocument/2006/relationships/slideMaster" Target="slideMasters/slideMaster15.xml"/><Relationship Id="rId23" Type="http://schemas.openxmlformats.org/officeDocument/2006/relationships/slide" Target="slides/slide7.xml"/><Relationship Id="rId28" Type="http://schemas.openxmlformats.org/officeDocument/2006/relationships/slide" Target="slides/slide12.xml"/><Relationship Id="rId36" Type="http://schemas.openxmlformats.org/officeDocument/2006/relationships/slide" Target="slides/slide20.xml"/><Relationship Id="rId49" Type="http://schemas.openxmlformats.org/officeDocument/2006/relationships/slide" Target="slides/slide33.xml"/><Relationship Id="rId57" Type="http://schemas.openxmlformats.org/officeDocument/2006/relationships/slide" Target="slides/slide41.xml"/><Relationship Id="rId61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3.xml"/><Relationship Id="rId31" Type="http://schemas.openxmlformats.org/officeDocument/2006/relationships/slide" Target="slides/slide15.xml"/><Relationship Id="rId44" Type="http://schemas.openxmlformats.org/officeDocument/2006/relationships/slide" Target="slides/slide28.xml"/><Relationship Id="rId52" Type="http://schemas.openxmlformats.org/officeDocument/2006/relationships/slide" Target="slides/slide36.xml"/><Relationship Id="rId60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Master" Target="slideMasters/slideMaster14.xml"/><Relationship Id="rId22" Type="http://schemas.openxmlformats.org/officeDocument/2006/relationships/slide" Target="slides/slide6.xml"/><Relationship Id="rId27" Type="http://schemas.openxmlformats.org/officeDocument/2006/relationships/slide" Target="slides/slide11.xml"/><Relationship Id="rId30" Type="http://schemas.openxmlformats.org/officeDocument/2006/relationships/slide" Target="slides/slide14.xml"/><Relationship Id="rId35" Type="http://schemas.openxmlformats.org/officeDocument/2006/relationships/slide" Target="slides/slide19.xml"/><Relationship Id="rId43" Type="http://schemas.openxmlformats.org/officeDocument/2006/relationships/slide" Target="slides/slide27.xml"/><Relationship Id="rId48" Type="http://schemas.openxmlformats.org/officeDocument/2006/relationships/slide" Target="slides/slide32.xml"/><Relationship Id="rId56" Type="http://schemas.openxmlformats.org/officeDocument/2006/relationships/slide" Target="slides/slide40.xml"/><Relationship Id="rId64" Type="http://schemas.openxmlformats.org/officeDocument/2006/relationships/tableStyles" Target="tableStyles.xml"/><Relationship Id="rId8" Type="http://schemas.openxmlformats.org/officeDocument/2006/relationships/slideMaster" Target="slideMasters/slideMaster8.xml"/><Relationship Id="rId51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1.xml"/><Relationship Id="rId25" Type="http://schemas.openxmlformats.org/officeDocument/2006/relationships/slide" Target="slides/slide9.xml"/><Relationship Id="rId33" Type="http://schemas.openxmlformats.org/officeDocument/2006/relationships/slide" Target="slides/slide17.xml"/><Relationship Id="rId38" Type="http://schemas.openxmlformats.org/officeDocument/2006/relationships/slide" Target="slides/slide22.xml"/><Relationship Id="rId46" Type="http://schemas.openxmlformats.org/officeDocument/2006/relationships/slide" Target="slides/slide30.xml"/><Relationship Id="rId59" Type="http://schemas.openxmlformats.org/officeDocument/2006/relationships/slide" Target="slides/slide4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r-Latn-R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B70768-68D9-429C-8738-01485A6B417C}" type="datetimeFigureOut">
              <a:rPr lang="sr-Latn-RS" smtClean="0"/>
              <a:t>18.2.2024.</a:t>
            </a:fld>
            <a:endParaRPr lang="sr-Latn-R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r-Latn-R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37821E-49AC-42D3-B55C-FF80D92791AA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6572739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387350" y="687388"/>
            <a:ext cx="6084888" cy="3424237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</p:sp>
      <p:sp>
        <p:nvSpPr>
          <p:cNvPr id="23554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1813"/>
            <a:ext cx="5486400" cy="41163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" altLang="en-US" b="1">
                <a:latin typeface="Imago" charset="0"/>
                <a:ea typeface="Arial" charset="0"/>
                <a:cs typeface="Arial" charset="0"/>
              </a:rPr>
              <a:t>1 </a:t>
            </a:r>
            <a:r>
              <a:rPr lang="en" altLang="en-US">
                <a:latin typeface="Imago" charset="0"/>
                <a:ea typeface="Arial" charset="0"/>
                <a:cs typeface="Arial" charset="0"/>
              </a:rPr>
              <a:t>French JK, White HD. Clinical implications of the new definition of myocardial infarction. Heart 2004;90:99–106.</a:t>
            </a:r>
          </a:p>
          <a:p>
            <a:pPr eaLnBrk="1" hangingPunct="1">
              <a:spcBef>
                <a:spcPct val="0"/>
              </a:spcBef>
            </a:pPr>
            <a:endParaRPr lang="en-US" altLang="en-US" b="1">
              <a:latin typeface="Imago" charset="0"/>
              <a:ea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993303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16167-CE1D-4A2A-92D0-9782DF96E522}" type="datetimeFigureOut">
              <a:rPr lang="sr-Latn-RS" smtClean="0"/>
              <a:t>18.2.2024.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45139-22A3-4718-BA2A-950A1002271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7824885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16167-CE1D-4A2A-92D0-9782DF96E522}" type="datetimeFigureOut">
              <a:rPr lang="sr-Latn-RS" smtClean="0"/>
              <a:t>18.2.2024.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45139-22A3-4718-BA2A-950A1002271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71741263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81132463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062038"/>
            <a:ext cx="2743200" cy="57515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062038"/>
            <a:ext cx="8026400" cy="57515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59274357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Наслов, текст и колекција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слов 1"/>
          <p:cNvSpPr>
            <a:spLocks noGrp="1"/>
          </p:cNvSpPr>
          <p:nvPr>
            <p:ph type="title"/>
          </p:nvPr>
        </p:nvSpPr>
        <p:spPr>
          <a:xfrm>
            <a:off x="609600" y="1062038"/>
            <a:ext cx="10972800" cy="1143000"/>
          </a:xfrm>
        </p:spPr>
        <p:txBody>
          <a:bodyPr/>
          <a:lstStyle/>
          <a:p>
            <a:r>
              <a:rPr lang="sr-Cyrl-CS"/>
              <a:t>Кликните и уредите наслов</a:t>
            </a:r>
            <a:endParaRPr lang="x-none"/>
          </a:p>
        </p:txBody>
      </p:sp>
      <p:sp>
        <p:nvSpPr>
          <p:cNvPr id="3" name="Чувар места за текст 2"/>
          <p:cNvSpPr>
            <a:spLocks noGrp="1"/>
          </p:cNvSpPr>
          <p:nvPr>
            <p:ph type="body" sz="half" idx="1"/>
          </p:nvPr>
        </p:nvSpPr>
        <p:spPr>
          <a:xfrm>
            <a:off x="609600" y="2287588"/>
            <a:ext cx="5384800" cy="4525962"/>
          </a:xfrm>
        </p:spPr>
        <p:txBody>
          <a:bodyPr/>
          <a:lstStyle/>
          <a:p>
            <a:pPr lvl="0"/>
            <a:r>
              <a:rPr lang="sr-Cyrl-CS"/>
              <a:t>Уредите стил текста мастера</a:t>
            </a:r>
          </a:p>
          <a:p>
            <a:pPr lvl="1"/>
            <a:r>
              <a:rPr lang="sr-Cyrl-CS"/>
              <a:t>Други ниво</a:t>
            </a:r>
          </a:p>
          <a:p>
            <a:pPr lvl="2"/>
            <a:r>
              <a:rPr lang="sr-Cyrl-CS"/>
              <a:t>Трећи ниво</a:t>
            </a:r>
          </a:p>
          <a:p>
            <a:pPr lvl="3"/>
            <a:r>
              <a:rPr lang="sr-Cyrl-CS"/>
              <a:t>Четврти ниво</a:t>
            </a:r>
          </a:p>
          <a:p>
            <a:pPr lvl="4"/>
            <a:r>
              <a:rPr lang="sr-Cyrl-CS"/>
              <a:t>Пети ниво</a:t>
            </a:r>
            <a:endParaRPr lang="x-none"/>
          </a:p>
        </p:txBody>
      </p:sp>
      <p:sp>
        <p:nvSpPr>
          <p:cNvPr id="4" name="Чувар места за ClipArt 3"/>
          <p:cNvSpPr>
            <a:spLocks noGrp="1"/>
          </p:cNvSpPr>
          <p:nvPr>
            <p:ph type="clipArt" sz="half" idx="2"/>
          </p:nvPr>
        </p:nvSpPr>
        <p:spPr>
          <a:xfrm>
            <a:off x="6197600" y="2287588"/>
            <a:ext cx="5384800" cy="4525962"/>
          </a:xfrm>
        </p:spPr>
        <p:txBody>
          <a:bodyPr/>
          <a:lstStyle/>
          <a:p>
            <a:pPr lvl="0"/>
            <a:endParaRPr lang="x-none" noProof="0"/>
          </a:p>
        </p:txBody>
      </p:sp>
    </p:spTree>
    <p:extLst>
      <p:ext uri="{BB962C8B-B14F-4D97-AF65-F5344CB8AC3E}">
        <p14:creationId xmlns:p14="http://schemas.microsoft.com/office/powerpoint/2010/main" val="262658023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016" y="355600"/>
            <a:ext cx="11258061" cy="13096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76740" y="1758952"/>
            <a:ext cx="5529384" cy="41370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3693" y="1758952"/>
            <a:ext cx="5529384" cy="41370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9"/>
          <p:cNvSpPr>
            <a:spLocks noGrp="1" noChangeArrowheads="1"/>
          </p:cNvSpPr>
          <p:nvPr>
            <p:ph type="ftr" sz="quarter" idx="10"/>
          </p:nvPr>
        </p:nvSpPr>
        <p:spPr>
          <a:xfrm>
            <a:off x="3062817" y="6178550"/>
            <a:ext cx="6019800" cy="279400"/>
          </a:xfrm>
          <a:prstGeom prst="rect">
            <a:avLst/>
          </a:prstGeom>
        </p:spPr>
        <p:txBody>
          <a:bodyPr/>
          <a:lstStyle>
            <a:lvl1pPr>
              <a:defRPr>
                <a:latin typeface="Imago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691BDAB7-173F-AF49-A956-69BBF4EF940A}" type="datetime3">
              <a:rPr lang="en-US" altLang="en-US" sz="3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18 February 2024</a:t>
            </a:fld>
            <a:r>
              <a:rPr lang="de-DE" altLang="en-US" sz="3200" smtClean="0">
                <a:solidFill>
                  <a:srgbClr val="000000"/>
                </a:solidFill>
              </a:rPr>
              <a:t>    </a:t>
            </a:r>
            <a:r>
              <a:rPr lang="en-US" altLang="en-US" sz="3200" smtClean="0">
                <a:solidFill>
                  <a:srgbClr val="000000"/>
                </a:solidFill>
              </a:rPr>
              <a:t>page</a:t>
            </a:r>
            <a:r>
              <a:rPr lang="de-DE" altLang="en-US" sz="3200" smtClean="0">
                <a:solidFill>
                  <a:srgbClr val="000000"/>
                </a:solidFill>
              </a:rPr>
              <a:t> </a:t>
            </a:r>
            <a:fld id="{84DEC76D-1BA9-1247-AD75-F5C709CDC5B8}" type="slidenum">
              <a:rPr lang="en-US" altLang="en-US" sz="3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r>
              <a:rPr lang="en-US" altLang="en-US" sz="3200" smtClean="0">
                <a:solidFill>
                  <a:srgbClr val="000000"/>
                </a:solidFill>
              </a:rPr>
              <a:t>    </a:t>
            </a:r>
            <a:r>
              <a:rPr lang="de-DE" altLang="en-US" sz="3200" smtClean="0">
                <a:solidFill>
                  <a:srgbClr val="000000"/>
                </a:solidFill>
              </a:rPr>
              <a:t>© 2012 Roche</a:t>
            </a:r>
            <a:endParaRPr lang="en-US" altLang="en-US" sz="3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05274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518850701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49364113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18865508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287588"/>
            <a:ext cx="53848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2287588"/>
            <a:ext cx="53848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56288418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56297148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6151684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16167-CE1D-4A2A-92D0-9782DF96E522}" type="datetimeFigureOut">
              <a:rPr lang="sr-Latn-RS" smtClean="0"/>
              <a:t>18.2.2024.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45139-22A3-4718-BA2A-950A1002271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439204307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42081249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6194166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10815244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52975006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062038"/>
            <a:ext cx="2743200" cy="57515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062038"/>
            <a:ext cx="8026400" cy="57515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64771419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Наслов, текст и колекција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слов 1"/>
          <p:cNvSpPr>
            <a:spLocks noGrp="1"/>
          </p:cNvSpPr>
          <p:nvPr>
            <p:ph type="title"/>
          </p:nvPr>
        </p:nvSpPr>
        <p:spPr>
          <a:xfrm>
            <a:off x="609600" y="1062038"/>
            <a:ext cx="10972800" cy="1143000"/>
          </a:xfrm>
        </p:spPr>
        <p:txBody>
          <a:bodyPr/>
          <a:lstStyle/>
          <a:p>
            <a:r>
              <a:rPr lang="sr-Cyrl-CS"/>
              <a:t>Кликните и уредите наслов</a:t>
            </a:r>
            <a:endParaRPr lang="x-none"/>
          </a:p>
        </p:txBody>
      </p:sp>
      <p:sp>
        <p:nvSpPr>
          <p:cNvPr id="3" name="Чувар места за текст 2"/>
          <p:cNvSpPr>
            <a:spLocks noGrp="1"/>
          </p:cNvSpPr>
          <p:nvPr>
            <p:ph type="body" sz="half" idx="1"/>
          </p:nvPr>
        </p:nvSpPr>
        <p:spPr>
          <a:xfrm>
            <a:off x="609600" y="2287588"/>
            <a:ext cx="5384800" cy="4525962"/>
          </a:xfrm>
        </p:spPr>
        <p:txBody>
          <a:bodyPr/>
          <a:lstStyle/>
          <a:p>
            <a:pPr lvl="0"/>
            <a:r>
              <a:rPr lang="sr-Cyrl-CS"/>
              <a:t>Уредите стил текста мастера</a:t>
            </a:r>
          </a:p>
          <a:p>
            <a:pPr lvl="1"/>
            <a:r>
              <a:rPr lang="sr-Cyrl-CS"/>
              <a:t>Други ниво</a:t>
            </a:r>
          </a:p>
          <a:p>
            <a:pPr lvl="2"/>
            <a:r>
              <a:rPr lang="sr-Cyrl-CS"/>
              <a:t>Трећи ниво</a:t>
            </a:r>
          </a:p>
          <a:p>
            <a:pPr lvl="3"/>
            <a:r>
              <a:rPr lang="sr-Cyrl-CS"/>
              <a:t>Четврти ниво</a:t>
            </a:r>
          </a:p>
          <a:p>
            <a:pPr lvl="4"/>
            <a:r>
              <a:rPr lang="sr-Cyrl-CS"/>
              <a:t>Пети ниво</a:t>
            </a:r>
            <a:endParaRPr lang="x-none"/>
          </a:p>
        </p:txBody>
      </p:sp>
      <p:sp>
        <p:nvSpPr>
          <p:cNvPr id="4" name="Чувар места за ClipArt 3"/>
          <p:cNvSpPr>
            <a:spLocks noGrp="1"/>
          </p:cNvSpPr>
          <p:nvPr>
            <p:ph type="clipArt" sz="half" idx="2"/>
          </p:nvPr>
        </p:nvSpPr>
        <p:spPr>
          <a:xfrm>
            <a:off x="6197600" y="2287588"/>
            <a:ext cx="5384800" cy="4525962"/>
          </a:xfrm>
        </p:spPr>
        <p:txBody>
          <a:bodyPr/>
          <a:lstStyle/>
          <a:p>
            <a:pPr lvl="0"/>
            <a:endParaRPr lang="x-none" noProof="0"/>
          </a:p>
        </p:txBody>
      </p:sp>
    </p:spTree>
    <p:extLst>
      <p:ext uri="{BB962C8B-B14F-4D97-AF65-F5344CB8AC3E}">
        <p14:creationId xmlns:p14="http://schemas.microsoft.com/office/powerpoint/2010/main" val="465394568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016" y="355600"/>
            <a:ext cx="11258061" cy="13096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76740" y="1758952"/>
            <a:ext cx="5529384" cy="41370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3693" y="1758952"/>
            <a:ext cx="5529384" cy="41370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9"/>
          <p:cNvSpPr>
            <a:spLocks noGrp="1" noChangeArrowheads="1"/>
          </p:cNvSpPr>
          <p:nvPr>
            <p:ph type="ftr" sz="quarter" idx="10"/>
          </p:nvPr>
        </p:nvSpPr>
        <p:spPr>
          <a:xfrm>
            <a:off x="3062817" y="6178550"/>
            <a:ext cx="6019800" cy="279400"/>
          </a:xfrm>
          <a:prstGeom prst="rect">
            <a:avLst/>
          </a:prstGeom>
        </p:spPr>
        <p:txBody>
          <a:bodyPr/>
          <a:lstStyle>
            <a:lvl1pPr>
              <a:defRPr>
                <a:latin typeface="Imago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691BDAB7-173F-AF49-A956-69BBF4EF940A}" type="datetime3">
              <a:rPr lang="en-US" altLang="en-US" sz="3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18 February 2024</a:t>
            </a:fld>
            <a:r>
              <a:rPr lang="de-DE" altLang="en-US" sz="3200" smtClean="0">
                <a:solidFill>
                  <a:srgbClr val="000000"/>
                </a:solidFill>
              </a:rPr>
              <a:t>    </a:t>
            </a:r>
            <a:r>
              <a:rPr lang="en-US" altLang="en-US" sz="3200" smtClean="0">
                <a:solidFill>
                  <a:srgbClr val="000000"/>
                </a:solidFill>
              </a:rPr>
              <a:t>page</a:t>
            </a:r>
            <a:r>
              <a:rPr lang="de-DE" altLang="en-US" sz="3200" smtClean="0">
                <a:solidFill>
                  <a:srgbClr val="000000"/>
                </a:solidFill>
              </a:rPr>
              <a:t> </a:t>
            </a:r>
            <a:fld id="{84DEC76D-1BA9-1247-AD75-F5C709CDC5B8}" type="slidenum">
              <a:rPr lang="en-US" altLang="en-US" sz="3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r>
              <a:rPr lang="en-US" altLang="en-US" sz="3200" smtClean="0">
                <a:solidFill>
                  <a:srgbClr val="000000"/>
                </a:solidFill>
              </a:rPr>
              <a:t>    </a:t>
            </a:r>
            <a:r>
              <a:rPr lang="de-DE" altLang="en-US" sz="3200" smtClean="0">
                <a:solidFill>
                  <a:srgbClr val="000000"/>
                </a:solidFill>
              </a:rPr>
              <a:t>© 2012 Roche</a:t>
            </a:r>
            <a:endParaRPr lang="en-US" altLang="en-US" sz="3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5959151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60424804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67618144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0801869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2074147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287588"/>
            <a:ext cx="53848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2287588"/>
            <a:ext cx="53848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3598835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44024858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26690357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59370939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8669674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6017382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597016582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062038"/>
            <a:ext cx="2743200" cy="57515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062038"/>
            <a:ext cx="8026400" cy="57515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632003767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Наслов, текст и колекција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слов 1"/>
          <p:cNvSpPr>
            <a:spLocks noGrp="1"/>
          </p:cNvSpPr>
          <p:nvPr>
            <p:ph type="title"/>
          </p:nvPr>
        </p:nvSpPr>
        <p:spPr>
          <a:xfrm>
            <a:off x="609600" y="1062038"/>
            <a:ext cx="10972800" cy="1143000"/>
          </a:xfrm>
        </p:spPr>
        <p:txBody>
          <a:bodyPr/>
          <a:lstStyle/>
          <a:p>
            <a:r>
              <a:rPr lang="sr-Cyrl-CS"/>
              <a:t>Кликните и уредите наслов</a:t>
            </a:r>
            <a:endParaRPr lang="x-none"/>
          </a:p>
        </p:txBody>
      </p:sp>
      <p:sp>
        <p:nvSpPr>
          <p:cNvPr id="3" name="Чувар места за текст 2"/>
          <p:cNvSpPr>
            <a:spLocks noGrp="1"/>
          </p:cNvSpPr>
          <p:nvPr>
            <p:ph type="body" sz="half" idx="1"/>
          </p:nvPr>
        </p:nvSpPr>
        <p:spPr>
          <a:xfrm>
            <a:off x="609600" y="2287588"/>
            <a:ext cx="5384800" cy="4525962"/>
          </a:xfrm>
        </p:spPr>
        <p:txBody>
          <a:bodyPr/>
          <a:lstStyle/>
          <a:p>
            <a:pPr lvl="0"/>
            <a:r>
              <a:rPr lang="sr-Cyrl-CS"/>
              <a:t>Уредите стил текста мастера</a:t>
            </a:r>
          </a:p>
          <a:p>
            <a:pPr lvl="1"/>
            <a:r>
              <a:rPr lang="sr-Cyrl-CS"/>
              <a:t>Други ниво</a:t>
            </a:r>
          </a:p>
          <a:p>
            <a:pPr lvl="2"/>
            <a:r>
              <a:rPr lang="sr-Cyrl-CS"/>
              <a:t>Трећи ниво</a:t>
            </a:r>
          </a:p>
          <a:p>
            <a:pPr lvl="3"/>
            <a:r>
              <a:rPr lang="sr-Cyrl-CS"/>
              <a:t>Четврти ниво</a:t>
            </a:r>
          </a:p>
          <a:p>
            <a:pPr lvl="4"/>
            <a:r>
              <a:rPr lang="sr-Cyrl-CS"/>
              <a:t>Пети ниво</a:t>
            </a:r>
            <a:endParaRPr lang="x-none"/>
          </a:p>
        </p:txBody>
      </p:sp>
      <p:sp>
        <p:nvSpPr>
          <p:cNvPr id="4" name="Чувар места за ClipArt 3"/>
          <p:cNvSpPr>
            <a:spLocks noGrp="1"/>
          </p:cNvSpPr>
          <p:nvPr>
            <p:ph type="clipArt" sz="half" idx="2"/>
          </p:nvPr>
        </p:nvSpPr>
        <p:spPr>
          <a:xfrm>
            <a:off x="6197600" y="2287588"/>
            <a:ext cx="5384800" cy="4525962"/>
          </a:xfrm>
        </p:spPr>
        <p:txBody>
          <a:bodyPr/>
          <a:lstStyle/>
          <a:p>
            <a:pPr lvl="0"/>
            <a:endParaRPr lang="x-none" noProof="0"/>
          </a:p>
        </p:txBody>
      </p:sp>
    </p:spTree>
    <p:extLst>
      <p:ext uri="{BB962C8B-B14F-4D97-AF65-F5344CB8AC3E}">
        <p14:creationId xmlns:p14="http://schemas.microsoft.com/office/powerpoint/2010/main" val="4037691657"/>
      </p:ext>
    </p:extLst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016" y="355600"/>
            <a:ext cx="11258061" cy="13096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76740" y="1758952"/>
            <a:ext cx="5529384" cy="41370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3693" y="1758952"/>
            <a:ext cx="5529384" cy="41370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9"/>
          <p:cNvSpPr>
            <a:spLocks noGrp="1" noChangeArrowheads="1"/>
          </p:cNvSpPr>
          <p:nvPr>
            <p:ph type="ftr" sz="quarter" idx="10"/>
          </p:nvPr>
        </p:nvSpPr>
        <p:spPr>
          <a:xfrm>
            <a:off x="3062817" y="6178550"/>
            <a:ext cx="6019800" cy="279400"/>
          </a:xfrm>
          <a:prstGeom prst="rect">
            <a:avLst/>
          </a:prstGeom>
        </p:spPr>
        <p:txBody>
          <a:bodyPr/>
          <a:lstStyle>
            <a:lvl1pPr>
              <a:defRPr>
                <a:latin typeface="Imago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691BDAB7-173F-AF49-A956-69BBF4EF940A}" type="datetime3">
              <a:rPr lang="en-US" altLang="en-US" sz="3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18 February 2024</a:t>
            </a:fld>
            <a:r>
              <a:rPr lang="de-DE" altLang="en-US" sz="3200" smtClean="0">
                <a:solidFill>
                  <a:srgbClr val="000000"/>
                </a:solidFill>
              </a:rPr>
              <a:t>    </a:t>
            </a:r>
            <a:r>
              <a:rPr lang="en-US" altLang="en-US" sz="3200" smtClean="0">
                <a:solidFill>
                  <a:srgbClr val="000000"/>
                </a:solidFill>
              </a:rPr>
              <a:t>page</a:t>
            </a:r>
            <a:r>
              <a:rPr lang="de-DE" altLang="en-US" sz="3200" smtClean="0">
                <a:solidFill>
                  <a:srgbClr val="000000"/>
                </a:solidFill>
              </a:rPr>
              <a:t> </a:t>
            </a:r>
            <a:fld id="{84DEC76D-1BA9-1247-AD75-F5C709CDC5B8}" type="slidenum">
              <a:rPr lang="en-US" altLang="en-US" sz="3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r>
              <a:rPr lang="en-US" altLang="en-US" sz="3200" smtClean="0">
                <a:solidFill>
                  <a:srgbClr val="000000"/>
                </a:solidFill>
              </a:rPr>
              <a:t>    </a:t>
            </a:r>
            <a:r>
              <a:rPr lang="de-DE" altLang="en-US" sz="3200" smtClean="0">
                <a:solidFill>
                  <a:srgbClr val="000000"/>
                </a:solidFill>
              </a:rPr>
              <a:t>© 2012 Roche</a:t>
            </a:r>
            <a:endParaRPr lang="en-US" altLang="en-US" sz="3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8444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7503972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457868459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84728965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63759161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287588"/>
            <a:ext cx="53848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2287588"/>
            <a:ext cx="53848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35345593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25344178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12831812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65001711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746346309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15772012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4896879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82193840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062038"/>
            <a:ext cx="2743200" cy="57515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062038"/>
            <a:ext cx="8026400" cy="57515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357129217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Наслов, текст и колекција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слов 1"/>
          <p:cNvSpPr>
            <a:spLocks noGrp="1"/>
          </p:cNvSpPr>
          <p:nvPr>
            <p:ph type="title"/>
          </p:nvPr>
        </p:nvSpPr>
        <p:spPr>
          <a:xfrm>
            <a:off x="609600" y="1062038"/>
            <a:ext cx="10972800" cy="1143000"/>
          </a:xfrm>
        </p:spPr>
        <p:txBody>
          <a:bodyPr/>
          <a:lstStyle/>
          <a:p>
            <a:r>
              <a:rPr lang="sr-Cyrl-CS"/>
              <a:t>Кликните и уредите наслов</a:t>
            </a:r>
            <a:endParaRPr lang="x-none"/>
          </a:p>
        </p:txBody>
      </p:sp>
      <p:sp>
        <p:nvSpPr>
          <p:cNvPr id="3" name="Чувар места за текст 2"/>
          <p:cNvSpPr>
            <a:spLocks noGrp="1"/>
          </p:cNvSpPr>
          <p:nvPr>
            <p:ph type="body" sz="half" idx="1"/>
          </p:nvPr>
        </p:nvSpPr>
        <p:spPr>
          <a:xfrm>
            <a:off x="609600" y="2287588"/>
            <a:ext cx="5384800" cy="4525962"/>
          </a:xfrm>
        </p:spPr>
        <p:txBody>
          <a:bodyPr/>
          <a:lstStyle/>
          <a:p>
            <a:pPr lvl="0"/>
            <a:r>
              <a:rPr lang="sr-Cyrl-CS"/>
              <a:t>Уредите стил текста мастера</a:t>
            </a:r>
          </a:p>
          <a:p>
            <a:pPr lvl="1"/>
            <a:r>
              <a:rPr lang="sr-Cyrl-CS"/>
              <a:t>Други ниво</a:t>
            </a:r>
          </a:p>
          <a:p>
            <a:pPr lvl="2"/>
            <a:r>
              <a:rPr lang="sr-Cyrl-CS"/>
              <a:t>Трећи ниво</a:t>
            </a:r>
          </a:p>
          <a:p>
            <a:pPr lvl="3"/>
            <a:r>
              <a:rPr lang="sr-Cyrl-CS"/>
              <a:t>Четврти ниво</a:t>
            </a:r>
          </a:p>
          <a:p>
            <a:pPr lvl="4"/>
            <a:r>
              <a:rPr lang="sr-Cyrl-CS"/>
              <a:t>Пети ниво</a:t>
            </a:r>
            <a:endParaRPr lang="x-none"/>
          </a:p>
        </p:txBody>
      </p:sp>
      <p:sp>
        <p:nvSpPr>
          <p:cNvPr id="4" name="Чувар места за ClipArt 3"/>
          <p:cNvSpPr>
            <a:spLocks noGrp="1"/>
          </p:cNvSpPr>
          <p:nvPr>
            <p:ph type="clipArt" sz="half" idx="2"/>
          </p:nvPr>
        </p:nvSpPr>
        <p:spPr>
          <a:xfrm>
            <a:off x="6197600" y="2287588"/>
            <a:ext cx="5384800" cy="4525962"/>
          </a:xfrm>
        </p:spPr>
        <p:txBody>
          <a:bodyPr/>
          <a:lstStyle/>
          <a:p>
            <a:pPr lvl="0"/>
            <a:endParaRPr lang="x-none" noProof="0"/>
          </a:p>
        </p:txBody>
      </p:sp>
    </p:spTree>
    <p:extLst>
      <p:ext uri="{BB962C8B-B14F-4D97-AF65-F5344CB8AC3E}">
        <p14:creationId xmlns:p14="http://schemas.microsoft.com/office/powerpoint/2010/main" val="1993448687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016" y="355600"/>
            <a:ext cx="11258061" cy="13096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76740" y="1758952"/>
            <a:ext cx="5529384" cy="41370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3693" y="1758952"/>
            <a:ext cx="5529384" cy="41370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9"/>
          <p:cNvSpPr>
            <a:spLocks noGrp="1" noChangeArrowheads="1"/>
          </p:cNvSpPr>
          <p:nvPr>
            <p:ph type="ftr" sz="quarter" idx="10"/>
          </p:nvPr>
        </p:nvSpPr>
        <p:spPr>
          <a:xfrm>
            <a:off x="3062817" y="6178550"/>
            <a:ext cx="6019800" cy="279400"/>
          </a:xfrm>
          <a:prstGeom prst="rect">
            <a:avLst/>
          </a:prstGeom>
        </p:spPr>
        <p:txBody>
          <a:bodyPr/>
          <a:lstStyle>
            <a:lvl1pPr>
              <a:defRPr>
                <a:latin typeface="Imago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691BDAB7-173F-AF49-A956-69BBF4EF940A}" type="datetime3">
              <a:rPr lang="en-US" altLang="en-US" sz="3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18 February 2024</a:t>
            </a:fld>
            <a:r>
              <a:rPr lang="de-DE" altLang="en-US" sz="3200" smtClean="0">
                <a:solidFill>
                  <a:srgbClr val="000000"/>
                </a:solidFill>
              </a:rPr>
              <a:t>    </a:t>
            </a:r>
            <a:r>
              <a:rPr lang="en-US" altLang="en-US" sz="3200" smtClean="0">
                <a:solidFill>
                  <a:srgbClr val="000000"/>
                </a:solidFill>
              </a:rPr>
              <a:t>page</a:t>
            </a:r>
            <a:r>
              <a:rPr lang="de-DE" altLang="en-US" sz="3200" smtClean="0">
                <a:solidFill>
                  <a:srgbClr val="000000"/>
                </a:solidFill>
              </a:rPr>
              <a:t> </a:t>
            </a:r>
            <a:fld id="{84DEC76D-1BA9-1247-AD75-F5C709CDC5B8}" type="slidenum">
              <a:rPr lang="en-US" altLang="en-US" sz="3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r>
              <a:rPr lang="en-US" altLang="en-US" sz="3200" smtClean="0">
                <a:solidFill>
                  <a:srgbClr val="000000"/>
                </a:solidFill>
              </a:rPr>
              <a:t>    </a:t>
            </a:r>
            <a:r>
              <a:rPr lang="de-DE" altLang="en-US" sz="3200" smtClean="0">
                <a:solidFill>
                  <a:srgbClr val="000000"/>
                </a:solidFill>
              </a:rPr>
              <a:t>© 2012 Roche</a:t>
            </a:r>
            <a:endParaRPr lang="en-US" altLang="en-US" sz="3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5005866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912398908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75510819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06977023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287588"/>
            <a:ext cx="53848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2287588"/>
            <a:ext cx="53848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22369176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24791932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88941888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64500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287588"/>
            <a:ext cx="53848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2287588"/>
            <a:ext cx="53848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6674581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71838730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30189774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58515950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062038"/>
            <a:ext cx="2743200" cy="57515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062038"/>
            <a:ext cx="8026400" cy="57515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05741085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Наслов, текст и колекција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слов 1"/>
          <p:cNvSpPr>
            <a:spLocks noGrp="1"/>
          </p:cNvSpPr>
          <p:nvPr>
            <p:ph type="title"/>
          </p:nvPr>
        </p:nvSpPr>
        <p:spPr>
          <a:xfrm>
            <a:off x="609600" y="1062038"/>
            <a:ext cx="10972800" cy="1143000"/>
          </a:xfrm>
        </p:spPr>
        <p:txBody>
          <a:bodyPr/>
          <a:lstStyle/>
          <a:p>
            <a:r>
              <a:rPr lang="sr-Cyrl-CS"/>
              <a:t>Кликните и уредите наслов</a:t>
            </a:r>
            <a:endParaRPr lang="x-none"/>
          </a:p>
        </p:txBody>
      </p:sp>
      <p:sp>
        <p:nvSpPr>
          <p:cNvPr id="3" name="Чувар места за текст 2"/>
          <p:cNvSpPr>
            <a:spLocks noGrp="1"/>
          </p:cNvSpPr>
          <p:nvPr>
            <p:ph type="body" sz="half" idx="1"/>
          </p:nvPr>
        </p:nvSpPr>
        <p:spPr>
          <a:xfrm>
            <a:off x="609600" y="2287588"/>
            <a:ext cx="5384800" cy="4525962"/>
          </a:xfrm>
        </p:spPr>
        <p:txBody>
          <a:bodyPr/>
          <a:lstStyle/>
          <a:p>
            <a:pPr lvl="0"/>
            <a:r>
              <a:rPr lang="sr-Cyrl-CS"/>
              <a:t>Уредите стил текста мастера</a:t>
            </a:r>
          </a:p>
          <a:p>
            <a:pPr lvl="1"/>
            <a:r>
              <a:rPr lang="sr-Cyrl-CS"/>
              <a:t>Други ниво</a:t>
            </a:r>
          </a:p>
          <a:p>
            <a:pPr lvl="2"/>
            <a:r>
              <a:rPr lang="sr-Cyrl-CS"/>
              <a:t>Трећи ниво</a:t>
            </a:r>
          </a:p>
          <a:p>
            <a:pPr lvl="3"/>
            <a:r>
              <a:rPr lang="sr-Cyrl-CS"/>
              <a:t>Четврти ниво</a:t>
            </a:r>
          </a:p>
          <a:p>
            <a:pPr lvl="4"/>
            <a:r>
              <a:rPr lang="sr-Cyrl-CS"/>
              <a:t>Пети ниво</a:t>
            </a:r>
            <a:endParaRPr lang="x-none"/>
          </a:p>
        </p:txBody>
      </p:sp>
      <p:sp>
        <p:nvSpPr>
          <p:cNvPr id="4" name="Чувар места за ClipArt 3"/>
          <p:cNvSpPr>
            <a:spLocks noGrp="1"/>
          </p:cNvSpPr>
          <p:nvPr>
            <p:ph type="clipArt" sz="half" idx="2"/>
          </p:nvPr>
        </p:nvSpPr>
        <p:spPr>
          <a:xfrm>
            <a:off x="6197600" y="2287588"/>
            <a:ext cx="5384800" cy="4525962"/>
          </a:xfrm>
        </p:spPr>
        <p:txBody>
          <a:bodyPr/>
          <a:lstStyle/>
          <a:p>
            <a:pPr lvl="0"/>
            <a:endParaRPr lang="x-none" noProof="0"/>
          </a:p>
        </p:txBody>
      </p:sp>
    </p:spTree>
    <p:extLst>
      <p:ext uri="{BB962C8B-B14F-4D97-AF65-F5344CB8AC3E}">
        <p14:creationId xmlns:p14="http://schemas.microsoft.com/office/powerpoint/2010/main" val="2944706301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016" y="355600"/>
            <a:ext cx="11258061" cy="13096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76740" y="1758952"/>
            <a:ext cx="5529384" cy="41370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3693" y="1758952"/>
            <a:ext cx="5529384" cy="41370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9"/>
          <p:cNvSpPr>
            <a:spLocks noGrp="1" noChangeArrowheads="1"/>
          </p:cNvSpPr>
          <p:nvPr>
            <p:ph type="ftr" sz="quarter" idx="10"/>
          </p:nvPr>
        </p:nvSpPr>
        <p:spPr>
          <a:xfrm>
            <a:off x="3062817" y="6178550"/>
            <a:ext cx="6019800" cy="279400"/>
          </a:xfrm>
          <a:prstGeom prst="rect">
            <a:avLst/>
          </a:prstGeom>
        </p:spPr>
        <p:txBody>
          <a:bodyPr/>
          <a:lstStyle>
            <a:lvl1pPr>
              <a:defRPr>
                <a:latin typeface="Imago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691BDAB7-173F-AF49-A956-69BBF4EF940A}" type="datetime3">
              <a:rPr lang="en-US" altLang="en-US" sz="3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18 February 2024</a:t>
            </a:fld>
            <a:r>
              <a:rPr lang="de-DE" altLang="en-US" sz="3200" smtClean="0">
                <a:solidFill>
                  <a:srgbClr val="000000"/>
                </a:solidFill>
              </a:rPr>
              <a:t>    </a:t>
            </a:r>
            <a:r>
              <a:rPr lang="en-US" altLang="en-US" sz="3200" smtClean="0">
                <a:solidFill>
                  <a:srgbClr val="000000"/>
                </a:solidFill>
              </a:rPr>
              <a:t>page</a:t>
            </a:r>
            <a:r>
              <a:rPr lang="de-DE" altLang="en-US" sz="3200" smtClean="0">
                <a:solidFill>
                  <a:srgbClr val="000000"/>
                </a:solidFill>
              </a:rPr>
              <a:t> </a:t>
            </a:r>
            <a:fld id="{84DEC76D-1BA9-1247-AD75-F5C709CDC5B8}" type="slidenum">
              <a:rPr lang="en-US" altLang="en-US" sz="3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r>
              <a:rPr lang="en-US" altLang="en-US" sz="3200" smtClean="0">
                <a:solidFill>
                  <a:srgbClr val="000000"/>
                </a:solidFill>
              </a:rPr>
              <a:t>    </a:t>
            </a:r>
            <a:r>
              <a:rPr lang="de-DE" altLang="en-US" sz="3200" smtClean="0">
                <a:solidFill>
                  <a:srgbClr val="000000"/>
                </a:solidFill>
              </a:rPr>
              <a:t>© 2012 Roche</a:t>
            </a:r>
            <a:endParaRPr lang="en-US" altLang="en-US" sz="3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569918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52603846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20105358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01692935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287588"/>
            <a:ext cx="53848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2287588"/>
            <a:ext cx="53848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132768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008896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69585671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86724962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277758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53121099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83372555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874604690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062038"/>
            <a:ext cx="2743200" cy="57515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062038"/>
            <a:ext cx="8026400" cy="57515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98314125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Наслов, текст и колекција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слов 1"/>
          <p:cNvSpPr>
            <a:spLocks noGrp="1"/>
          </p:cNvSpPr>
          <p:nvPr>
            <p:ph type="title"/>
          </p:nvPr>
        </p:nvSpPr>
        <p:spPr>
          <a:xfrm>
            <a:off x="609600" y="1062038"/>
            <a:ext cx="10972800" cy="1143000"/>
          </a:xfrm>
        </p:spPr>
        <p:txBody>
          <a:bodyPr/>
          <a:lstStyle/>
          <a:p>
            <a:r>
              <a:rPr lang="sr-Cyrl-CS"/>
              <a:t>Кликните и уредите наслов</a:t>
            </a:r>
            <a:endParaRPr lang="x-none"/>
          </a:p>
        </p:txBody>
      </p:sp>
      <p:sp>
        <p:nvSpPr>
          <p:cNvPr id="3" name="Чувар места за текст 2"/>
          <p:cNvSpPr>
            <a:spLocks noGrp="1"/>
          </p:cNvSpPr>
          <p:nvPr>
            <p:ph type="body" sz="half" idx="1"/>
          </p:nvPr>
        </p:nvSpPr>
        <p:spPr>
          <a:xfrm>
            <a:off x="609600" y="2287588"/>
            <a:ext cx="5384800" cy="4525962"/>
          </a:xfrm>
        </p:spPr>
        <p:txBody>
          <a:bodyPr/>
          <a:lstStyle/>
          <a:p>
            <a:pPr lvl="0"/>
            <a:r>
              <a:rPr lang="sr-Cyrl-CS"/>
              <a:t>Уредите стил текста мастера</a:t>
            </a:r>
          </a:p>
          <a:p>
            <a:pPr lvl="1"/>
            <a:r>
              <a:rPr lang="sr-Cyrl-CS"/>
              <a:t>Други ниво</a:t>
            </a:r>
          </a:p>
          <a:p>
            <a:pPr lvl="2"/>
            <a:r>
              <a:rPr lang="sr-Cyrl-CS"/>
              <a:t>Трећи ниво</a:t>
            </a:r>
          </a:p>
          <a:p>
            <a:pPr lvl="3"/>
            <a:r>
              <a:rPr lang="sr-Cyrl-CS"/>
              <a:t>Четврти ниво</a:t>
            </a:r>
          </a:p>
          <a:p>
            <a:pPr lvl="4"/>
            <a:r>
              <a:rPr lang="sr-Cyrl-CS"/>
              <a:t>Пети ниво</a:t>
            </a:r>
            <a:endParaRPr lang="x-none"/>
          </a:p>
        </p:txBody>
      </p:sp>
      <p:sp>
        <p:nvSpPr>
          <p:cNvPr id="4" name="Чувар места за ClipArt 3"/>
          <p:cNvSpPr>
            <a:spLocks noGrp="1"/>
          </p:cNvSpPr>
          <p:nvPr>
            <p:ph type="clipArt" sz="half" idx="2"/>
          </p:nvPr>
        </p:nvSpPr>
        <p:spPr>
          <a:xfrm>
            <a:off x="6197600" y="2287588"/>
            <a:ext cx="5384800" cy="4525962"/>
          </a:xfrm>
        </p:spPr>
        <p:txBody>
          <a:bodyPr/>
          <a:lstStyle/>
          <a:p>
            <a:pPr lvl="0"/>
            <a:endParaRPr lang="x-none" noProof="0"/>
          </a:p>
        </p:txBody>
      </p:sp>
    </p:spTree>
    <p:extLst>
      <p:ext uri="{BB962C8B-B14F-4D97-AF65-F5344CB8AC3E}">
        <p14:creationId xmlns:p14="http://schemas.microsoft.com/office/powerpoint/2010/main" val="552367830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016" y="355600"/>
            <a:ext cx="11258061" cy="13096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76740" y="1758952"/>
            <a:ext cx="5529384" cy="41370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3693" y="1758952"/>
            <a:ext cx="5529384" cy="41370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9"/>
          <p:cNvSpPr>
            <a:spLocks noGrp="1" noChangeArrowheads="1"/>
          </p:cNvSpPr>
          <p:nvPr>
            <p:ph type="ftr" sz="quarter" idx="10"/>
          </p:nvPr>
        </p:nvSpPr>
        <p:spPr>
          <a:xfrm>
            <a:off x="3062817" y="6178550"/>
            <a:ext cx="6019800" cy="279400"/>
          </a:xfrm>
          <a:prstGeom prst="rect">
            <a:avLst/>
          </a:prstGeom>
        </p:spPr>
        <p:txBody>
          <a:bodyPr/>
          <a:lstStyle>
            <a:lvl1pPr>
              <a:defRPr>
                <a:latin typeface="Imago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691BDAB7-173F-AF49-A956-69BBF4EF940A}" type="datetime3">
              <a:rPr lang="en-US" altLang="en-US" sz="3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18 February 2024</a:t>
            </a:fld>
            <a:r>
              <a:rPr lang="de-DE" altLang="en-US" sz="3200" smtClean="0">
                <a:solidFill>
                  <a:srgbClr val="000000"/>
                </a:solidFill>
              </a:rPr>
              <a:t>    </a:t>
            </a:r>
            <a:r>
              <a:rPr lang="en-US" altLang="en-US" sz="3200" smtClean="0">
                <a:solidFill>
                  <a:srgbClr val="000000"/>
                </a:solidFill>
              </a:rPr>
              <a:t>page</a:t>
            </a:r>
            <a:r>
              <a:rPr lang="de-DE" altLang="en-US" sz="3200" smtClean="0">
                <a:solidFill>
                  <a:srgbClr val="000000"/>
                </a:solidFill>
              </a:rPr>
              <a:t> </a:t>
            </a:r>
            <a:fld id="{84DEC76D-1BA9-1247-AD75-F5C709CDC5B8}" type="slidenum">
              <a:rPr lang="en-US" altLang="en-US" sz="3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r>
              <a:rPr lang="en-US" altLang="en-US" sz="3200" smtClean="0">
                <a:solidFill>
                  <a:srgbClr val="000000"/>
                </a:solidFill>
              </a:rPr>
              <a:t>    </a:t>
            </a:r>
            <a:r>
              <a:rPr lang="de-DE" altLang="en-US" sz="3200" smtClean="0">
                <a:solidFill>
                  <a:srgbClr val="000000"/>
                </a:solidFill>
              </a:rPr>
              <a:t>© 2012 Roche</a:t>
            </a:r>
            <a:endParaRPr lang="en-US" altLang="en-US" sz="3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804580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9154786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790674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62280327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08282337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287588"/>
            <a:ext cx="53848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2287588"/>
            <a:ext cx="53848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71133203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2052493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39548640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464758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28283677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54192089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53284730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062038"/>
            <a:ext cx="2743200" cy="57515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062038"/>
            <a:ext cx="8026400" cy="57515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0156827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4340494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Наслов, текст и колекција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слов 1"/>
          <p:cNvSpPr>
            <a:spLocks noGrp="1"/>
          </p:cNvSpPr>
          <p:nvPr>
            <p:ph type="title"/>
          </p:nvPr>
        </p:nvSpPr>
        <p:spPr>
          <a:xfrm>
            <a:off x="609600" y="1062038"/>
            <a:ext cx="10972800" cy="1143000"/>
          </a:xfrm>
        </p:spPr>
        <p:txBody>
          <a:bodyPr/>
          <a:lstStyle/>
          <a:p>
            <a:r>
              <a:rPr lang="sr-Cyrl-CS"/>
              <a:t>Кликните и уредите наслов</a:t>
            </a:r>
            <a:endParaRPr lang="x-none"/>
          </a:p>
        </p:txBody>
      </p:sp>
      <p:sp>
        <p:nvSpPr>
          <p:cNvPr id="3" name="Чувар места за текст 2"/>
          <p:cNvSpPr>
            <a:spLocks noGrp="1"/>
          </p:cNvSpPr>
          <p:nvPr>
            <p:ph type="body" sz="half" idx="1"/>
          </p:nvPr>
        </p:nvSpPr>
        <p:spPr>
          <a:xfrm>
            <a:off x="609600" y="2287588"/>
            <a:ext cx="5384800" cy="4525962"/>
          </a:xfrm>
        </p:spPr>
        <p:txBody>
          <a:bodyPr/>
          <a:lstStyle/>
          <a:p>
            <a:pPr lvl="0"/>
            <a:r>
              <a:rPr lang="sr-Cyrl-CS"/>
              <a:t>Уредите стил текста мастера</a:t>
            </a:r>
          </a:p>
          <a:p>
            <a:pPr lvl="1"/>
            <a:r>
              <a:rPr lang="sr-Cyrl-CS"/>
              <a:t>Други ниво</a:t>
            </a:r>
          </a:p>
          <a:p>
            <a:pPr lvl="2"/>
            <a:r>
              <a:rPr lang="sr-Cyrl-CS"/>
              <a:t>Трећи ниво</a:t>
            </a:r>
          </a:p>
          <a:p>
            <a:pPr lvl="3"/>
            <a:r>
              <a:rPr lang="sr-Cyrl-CS"/>
              <a:t>Четврти ниво</a:t>
            </a:r>
          </a:p>
          <a:p>
            <a:pPr lvl="4"/>
            <a:r>
              <a:rPr lang="sr-Cyrl-CS"/>
              <a:t>Пети ниво</a:t>
            </a:r>
            <a:endParaRPr lang="x-none"/>
          </a:p>
        </p:txBody>
      </p:sp>
      <p:sp>
        <p:nvSpPr>
          <p:cNvPr id="4" name="Чувар места за ClipArt 3"/>
          <p:cNvSpPr>
            <a:spLocks noGrp="1"/>
          </p:cNvSpPr>
          <p:nvPr>
            <p:ph type="clipArt" sz="half" idx="2"/>
          </p:nvPr>
        </p:nvSpPr>
        <p:spPr>
          <a:xfrm>
            <a:off x="6197600" y="2287588"/>
            <a:ext cx="5384800" cy="4525962"/>
          </a:xfrm>
        </p:spPr>
        <p:txBody>
          <a:bodyPr/>
          <a:lstStyle/>
          <a:p>
            <a:pPr lvl="0"/>
            <a:endParaRPr lang="x-none" noProof="0"/>
          </a:p>
        </p:txBody>
      </p:sp>
    </p:spTree>
    <p:extLst>
      <p:ext uri="{BB962C8B-B14F-4D97-AF65-F5344CB8AC3E}">
        <p14:creationId xmlns:p14="http://schemas.microsoft.com/office/powerpoint/2010/main" val="3470125968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016" y="355600"/>
            <a:ext cx="11258061" cy="13096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76740" y="1758952"/>
            <a:ext cx="5529384" cy="41370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3693" y="1758952"/>
            <a:ext cx="5529384" cy="41370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9"/>
          <p:cNvSpPr>
            <a:spLocks noGrp="1" noChangeArrowheads="1"/>
          </p:cNvSpPr>
          <p:nvPr>
            <p:ph type="ftr" sz="quarter" idx="10"/>
          </p:nvPr>
        </p:nvSpPr>
        <p:spPr>
          <a:xfrm>
            <a:off x="3062817" y="6178550"/>
            <a:ext cx="6019800" cy="279400"/>
          </a:xfrm>
          <a:prstGeom prst="rect">
            <a:avLst/>
          </a:prstGeom>
        </p:spPr>
        <p:txBody>
          <a:bodyPr/>
          <a:lstStyle>
            <a:lvl1pPr>
              <a:defRPr>
                <a:latin typeface="Imago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691BDAB7-173F-AF49-A956-69BBF4EF940A}" type="datetime3">
              <a:rPr lang="en-US" altLang="en-US" sz="3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18 February 2024</a:t>
            </a:fld>
            <a:r>
              <a:rPr lang="de-DE" altLang="en-US" sz="3200" smtClean="0">
                <a:solidFill>
                  <a:srgbClr val="000000"/>
                </a:solidFill>
              </a:rPr>
              <a:t>    </a:t>
            </a:r>
            <a:r>
              <a:rPr lang="en-US" altLang="en-US" sz="3200" smtClean="0">
                <a:solidFill>
                  <a:srgbClr val="000000"/>
                </a:solidFill>
              </a:rPr>
              <a:t>page</a:t>
            </a:r>
            <a:r>
              <a:rPr lang="de-DE" altLang="en-US" sz="3200" smtClean="0">
                <a:solidFill>
                  <a:srgbClr val="000000"/>
                </a:solidFill>
              </a:rPr>
              <a:t> </a:t>
            </a:r>
            <a:fld id="{84DEC76D-1BA9-1247-AD75-F5C709CDC5B8}" type="slidenum">
              <a:rPr lang="en-US" altLang="en-US" sz="3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r>
              <a:rPr lang="en-US" altLang="en-US" sz="3200" smtClean="0">
                <a:solidFill>
                  <a:srgbClr val="000000"/>
                </a:solidFill>
              </a:rPr>
              <a:t>    </a:t>
            </a:r>
            <a:r>
              <a:rPr lang="de-DE" altLang="en-US" sz="3200" smtClean="0">
                <a:solidFill>
                  <a:srgbClr val="000000"/>
                </a:solidFill>
              </a:rPr>
              <a:t>© 2012 Roche</a:t>
            </a:r>
            <a:endParaRPr lang="en-US" altLang="en-US" sz="3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7931255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973272856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39009170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24170149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287588"/>
            <a:ext cx="53848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2287588"/>
            <a:ext cx="53848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0598998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53227151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21462619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19832013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5986266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4778297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2735245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44949209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062038"/>
            <a:ext cx="2743200" cy="57515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062038"/>
            <a:ext cx="8026400" cy="57515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604308896"/>
      </p:ext>
    </p:extLst>
  </p:cSld>
  <p:clrMapOvr>
    <a:masterClrMapping/>
  </p:clrMapOvr>
</p:sldLayout>
</file>

<file path=ppt/slideLayouts/slideLayout19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Наслов, текст и колекција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слов 1"/>
          <p:cNvSpPr>
            <a:spLocks noGrp="1"/>
          </p:cNvSpPr>
          <p:nvPr>
            <p:ph type="title"/>
          </p:nvPr>
        </p:nvSpPr>
        <p:spPr>
          <a:xfrm>
            <a:off x="609600" y="1062038"/>
            <a:ext cx="10972800" cy="1143000"/>
          </a:xfrm>
        </p:spPr>
        <p:txBody>
          <a:bodyPr/>
          <a:lstStyle/>
          <a:p>
            <a:r>
              <a:rPr lang="sr-Cyrl-CS"/>
              <a:t>Кликните и уредите наслов</a:t>
            </a:r>
            <a:endParaRPr lang="x-none"/>
          </a:p>
        </p:txBody>
      </p:sp>
      <p:sp>
        <p:nvSpPr>
          <p:cNvPr id="3" name="Чувар места за текст 2"/>
          <p:cNvSpPr>
            <a:spLocks noGrp="1"/>
          </p:cNvSpPr>
          <p:nvPr>
            <p:ph type="body" sz="half" idx="1"/>
          </p:nvPr>
        </p:nvSpPr>
        <p:spPr>
          <a:xfrm>
            <a:off x="609600" y="2287588"/>
            <a:ext cx="5384800" cy="4525962"/>
          </a:xfrm>
        </p:spPr>
        <p:txBody>
          <a:bodyPr/>
          <a:lstStyle/>
          <a:p>
            <a:pPr lvl="0"/>
            <a:r>
              <a:rPr lang="sr-Cyrl-CS"/>
              <a:t>Уредите стил текста мастера</a:t>
            </a:r>
          </a:p>
          <a:p>
            <a:pPr lvl="1"/>
            <a:r>
              <a:rPr lang="sr-Cyrl-CS"/>
              <a:t>Други ниво</a:t>
            </a:r>
          </a:p>
          <a:p>
            <a:pPr lvl="2"/>
            <a:r>
              <a:rPr lang="sr-Cyrl-CS"/>
              <a:t>Трећи ниво</a:t>
            </a:r>
          </a:p>
          <a:p>
            <a:pPr lvl="3"/>
            <a:r>
              <a:rPr lang="sr-Cyrl-CS"/>
              <a:t>Четврти ниво</a:t>
            </a:r>
          </a:p>
          <a:p>
            <a:pPr lvl="4"/>
            <a:r>
              <a:rPr lang="sr-Cyrl-CS"/>
              <a:t>Пети ниво</a:t>
            </a:r>
            <a:endParaRPr lang="x-none"/>
          </a:p>
        </p:txBody>
      </p:sp>
      <p:sp>
        <p:nvSpPr>
          <p:cNvPr id="4" name="Чувар места за ClipArt 3"/>
          <p:cNvSpPr>
            <a:spLocks noGrp="1"/>
          </p:cNvSpPr>
          <p:nvPr>
            <p:ph type="clipArt" sz="half" idx="2"/>
          </p:nvPr>
        </p:nvSpPr>
        <p:spPr>
          <a:xfrm>
            <a:off x="6197600" y="2287588"/>
            <a:ext cx="5384800" cy="4525962"/>
          </a:xfrm>
        </p:spPr>
        <p:txBody>
          <a:bodyPr/>
          <a:lstStyle/>
          <a:p>
            <a:pPr lvl="0"/>
            <a:endParaRPr lang="x-none" noProof="0"/>
          </a:p>
        </p:txBody>
      </p:sp>
    </p:spTree>
    <p:extLst>
      <p:ext uri="{BB962C8B-B14F-4D97-AF65-F5344CB8AC3E}">
        <p14:creationId xmlns:p14="http://schemas.microsoft.com/office/powerpoint/2010/main" val="3630167908"/>
      </p:ext>
    </p:extLst>
  </p:cSld>
  <p:clrMapOvr>
    <a:masterClrMapping/>
  </p:clrMapOvr>
</p:sldLayout>
</file>

<file path=ppt/slideLayouts/slideLayout19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016" y="355600"/>
            <a:ext cx="11258061" cy="13096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76740" y="1758952"/>
            <a:ext cx="5529384" cy="41370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3693" y="1758952"/>
            <a:ext cx="5529384" cy="41370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9"/>
          <p:cNvSpPr>
            <a:spLocks noGrp="1" noChangeArrowheads="1"/>
          </p:cNvSpPr>
          <p:nvPr>
            <p:ph type="ftr" sz="quarter" idx="10"/>
          </p:nvPr>
        </p:nvSpPr>
        <p:spPr>
          <a:xfrm>
            <a:off x="3062817" y="6178550"/>
            <a:ext cx="6019800" cy="279400"/>
          </a:xfrm>
          <a:prstGeom prst="rect">
            <a:avLst/>
          </a:prstGeom>
        </p:spPr>
        <p:txBody>
          <a:bodyPr/>
          <a:lstStyle>
            <a:lvl1pPr>
              <a:defRPr>
                <a:latin typeface="Imago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691BDAB7-173F-AF49-A956-69BBF4EF940A}" type="datetime3">
              <a:rPr lang="en-US" altLang="en-US" sz="3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18 February 2024</a:t>
            </a:fld>
            <a:r>
              <a:rPr lang="de-DE" altLang="en-US" sz="3200" smtClean="0">
                <a:solidFill>
                  <a:srgbClr val="000000"/>
                </a:solidFill>
              </a:rPr>
              <a:t>    </a:t>
            </a:r>
            <a:r>
              <a:rPr lang="en-US" altLang="en-US" sz="3200" smtClean="0">
                <a:solidFill>
                  <a:srgbClr val="000000"/>
                </a:solidFill>
              </a:rPr>
              <a:t>page</a:t>
            </a:r>
            <a:r>
              <a:rPr lang="de-DE" altLang="en-US" sz="3200" smtClean="0">
                <a:solidFill>
                  <a:srgbClr val="000000"/>
                </a:solidFill>
              </a:rPr>
              <a:t> </a:t>
            </a:r>
            <a:fld id="{84DEC76D-1BA9-1247-AD75-F5C709CDC5B8}" type="slidenum">
              <a:rPr lang="en-US" altLang="en-US" sz="3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r>
              <a:rPr lang="en-US" altLang="en-US" sz="3200" smtClean="0">
                <a:solidFill>
                  <a:srgbClr val="000000"/>
                </a:solidFill>
              </a:rPr>
              <a:t>    </a:t>
            </a:r>
            <a:r>
              <a:rPr lang="de-DE" altLang="en-US" sz="3200" smtClean="0">
                <a:solidFill>
                  <a:srgbClr val="000000"/>
                </a:solidFill>
              </a:rPr>
              <a:t>© 2012 Roche</a:t>
            </a:r>
            <a:endParaRPr lang="en-US" altLang="en-US" sz="3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8687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16167-CE1D-4A2A-92D0-9782DF96E522}" type="datetimeFigureOut">
              <a:rPr lang="sr-Latn-RS" smtClean="0"/>
              <a:t>18.2.2024.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45139-22A3-4718-BA2A-950A1002271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23627633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041863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650023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062038"/>
            <a:ext cx="2743200" cy="57515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062038"/>
            <a:ext cx="8026400" cy="57515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182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36370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3485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6253631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287588"/>
            <a:ext cx="53848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2287588"/>
            <a:ext cx="53848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75630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062004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4165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67950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16167-CE1D-4A2A-92D0-9782DF96E522}" type="datetimeFigureOut">
              <a:rPr lang="sr-Latn-RS" smtClean="0"/>
              <a:t>18.2.2024.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45139-22A3-4718-BA2A-950A1002271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0031350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8622621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20096836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495318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062038"/>
            <a:ext cx="2743200" cy="57515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062038"/>
            <a:ext cx="8026400" cy="57515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9866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01302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637898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1288649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287588"/>
            <a:ext cx="53848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2287588"/>
            <a:ext cx="53848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944460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91725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66384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16167-CE1D-4A2A-92D0-9782DF96E522}" type="datetimeFigureOut">
              <a:rPr lang="sr-Latn-RS" smtClean="0"/>
              <a:t>18.2.2024.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45139-22A3-4718-BA2A-950A1002271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398925724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676340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5840325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222010998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49054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062038"/>
            <a:ext cx="2743200" cy="57515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062038"/>
            <a:ext cx="8026400" cy="57515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0897900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8048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82959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3370767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287588"/>
            <a:ext cx="53848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2287588"/>
            <a:ext cx="53848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027876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98777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16167-CE1D-4A2A-92D0-9782DF96E522}" type="datetimeFigureOut">
              <a:rPr lang="sr-Latn-RS" smtClean="0"/>
              <a:t>18.2.2024.</a:t>
            </a:fld>
            <a:endParaRPr lang="sr-Latn-R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45139-22A3-4718-BA2A-950A1002271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33917401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05811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7568541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81834222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96805922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6428872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062038"/>
            <a:ext cx="2743200" cy="57515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062038"/>
            <a:ext cx="8026400" cy="57515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750901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89101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87380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87313478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287588"/>
            <a:ext cx="53848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2287588"/>
            <a:ext cx="53848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54574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16167-CE1D-4A2A-92D0-9782DF96E522}" type="datetimeFigureOut">
              <a:rPr lang="sr-Latn-RS" smtClean="0"/>
              <a:t>18.2.2024.</a:t>
            </a:fld>
            <a:endParaRPr lang="sr-Latn-R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45139-22A3-4718-BA2A-950A1002271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748785493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69953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337198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1620516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24612663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32977044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4100127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062038"/>
            <a:ext cx="2743200" cy="57515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062038"/>
            <a:ext cx="8026400" cy="57515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0805060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737408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578579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680891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16167-CE1D-4A2A-92D0-9782DF96E522}" type="datetimeFigureOut">
              <a:rPr lang="sr-Latn-RS" smtClean="0"/>
              <a:t>18.2.2024.</a:t>
            </a:fld>
            <a:endParaRPr lang="sr-Latn-R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45139-22A3-4718-BA2A-950A1002271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064998107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287588"/>
            <a:ext cx="53848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2287588"/>
            <a:ext cx="53848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866223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055800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396261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375290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92881124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63925210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3960646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062038"/>
            <a:ext cx="2743200" cy="57515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062038"/>
            <a:ext cx="8026400" cy="57515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405000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871158927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7809399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16167-CE1D-4A2A-92D0-9782DF96E522}" type="datetimeFigureOut">
              <a:rPr lang="sr-Latn-RS" smtClean="0"/>
              <a:t>18.2.2024.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45139-22A3-4718-BA2A-950A1002271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1816042026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35590380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287588"/>
            <a:ext cx="53848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2287588"/>
            <a:ext cx="53848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761237365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21856315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13397504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7010900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6603042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0291765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64711641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062038"/>
            <a:ext cx="2743200" cy="5751512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062038"/>
            <a:ext cx="8026400" cy="5751512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1857449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Наслов, текст и колекција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слов 1"/>
          <p:cNvSpPr>
            <a:spLocks noGrp="1"/>
          </p:cNvSpPr>
          <p:nvPr>
            <p:ph type="title"/>
          </p:nvPr>
        </p:nvSpPr>
        <p:spPr>
          <a:xfrm>
            <a:off x="609600" y="1062038"/>
            <a:ext cx="10972800" cy="1143000"/>
          </a:xfrm>
        </p:spPr>
        <p:txBody>
          <a:bodyPr/>
          <a:lstStyle/>
          <a:p>
            <a:r>
              <a:rPr lang="sr-Cyrl-CS"/>
              <a:t>Кликните и уредите наслов</a:t>
            </a:r>
            <a:endParaRPr lang="x-none"/>
          </a:p>
        </p:txBody>
      </p:sp>
      <p:sp>
        <p:nvSpPr>
          <p:cNvPr id="3" name="Чувар места за текст 2"/>
          <p:cNvSpPr>
            <a:spLocks noGrp="1"/>
          </p:cNvSpPr>
          <p:nvPr>
            <p:ph type="body" sz="half" idx="1"/>
          </p:nvPr>
        </p:nvSpPr>
        <p:spPr>
          <a:xfrm>
            <a:off x="609600" y="2287588"/>
            <a:ext cx="5384800" cy="4525962"/>
          </a:xfrm>
        </p:spPr>
        <p:txBody>
          <a:bodyPr/>
          <a:lstStyle/>
          <a:p>
            <a:pPr lvl="0"/>
            <a:r>
              <a:rPr lang="sr-Cyrl-CS"/>
              <a:t>Уредите стил текста мастера</a:t>
            </a:r>
          </a:p>
          <a:p>
            <a:pPr lvl="1"/>
            <a:r>
              <a:rPr lang="sr-Cyrl-CS"/>
              <a:t>Други ниво</a:t>
            </a:r>
          </a:p>
          <a:p>
            <a:pPr lvl="2"/>
            <a:r>
              <a:rPr lang="sr-Cyrl-CS"/>
              <a:t>Трећи ниво</a:t>
            </a:r>
          </a:p>
          <a:p>
            <a:pPr lvl="3"/>
            <a:r>
              <a:rPr lang="sr-Cyrl-CS"/>
              <a:t>Четврти ниво</a:t>
            </a:r>
          </a:p>
          <a:p>
            <a:pPr lvl="4"/>
            <a:r>
              <a:rPr lang="sr-Cyrl-CS"/>
              <a:t>Пети ниво</a:t>
            </a:r>
            <a:endParaRPr lang="x-none"/>
          </a:p>
        </p:txBody>
      </p:sp>
      <p:sp>
        <p:nvSpPr>
          <p:cNvPr id="4" name="Чувар места за ClipArt 3"/>
          <p:cNvSpPr>
            <a:spLocks noGrp="1"/>
          </p:cNvSpPr>
          <p:nvPr>
            <p:ph type="clipArt" sz="half" idx="2"/>
          </p:nvPr>
        </p:nvSpPr>
        <p:spPr>
          <a:xfrm>
            <a:off x="6197600" y="2287588"/>
            <a:ext cx="5384800" cy="4525962"/>
          </a:xfrm>
        </p:spPr>
        <p:txBody>
          <a:bodyPr/>
          <a:lstStyle/>
          <a:p>
            <a:pPr lvl="0"/>
            <a:endParaRPr lang="x-none" noProof="0"/>
          </a:p>
        </p:txBody>
      </p:sp>
    </p:spTree>
    <p:extLst>
      <p:ext uri="{BB962C8B-B14F-4D97-AF65-F5344CB8AC3E}">
        <p14:creationId xmlns:p14="http://schemas.microsoft.com/office/powerpoint/2010/main" val="23979596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r-Latn-R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C16167-CE1D-4A2A-92D0-9782DF96E522}" type="datetimeFigureOut">
              <a:rPr lang="sr-Latn-RS" smtClean="0"/>
              <a:t>18.2.2024.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45139-22A3-4718-BA2A-950A1002271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213193126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5016" y="355600"/>
            <a:ext cx="11258061" cy="13096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76740" y="1758952"/>
            <a:ext cx="5529384" cy="41370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3693" y="1758952"/>
            <a:ext cx="5529384" cy="4137025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89"/>
          <p:cNvSpPr>
            <a:spLocks noGrp="1" noChangeArrowheads="1"/>
          </p:cNvSpPr>
          <p:nvPr>
            <p:ph type="ftr" sz="quarter" idx="10"/>
          </p:nvPr>
        </p:nvSpPr>
        <p:spPr>
          <a:xfrm>
            <a:off x="3062817" y="6178550"/>
            <a:ext cx="6019800" cy="279400"/>
          </a:xfrm>
          <a:prstGeom prst="rect">
            <a:avLst/>
          </a:prstGeom>
        </p:spPr>
        <p:txBody>
          <a:bodyPr/>
          <a:lstStyle>
            <a:lvl1pPr>
              <a:defRPr>
                <a:latin typeface="Imago" charset="0"/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fld id="{691BDAB7-173F-AF49-A956-69BBF4EF940A}" type="datetime3">
              <a:rPr lang="en-US" altLang="en-US" sz="3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18 February 2024</a:t>
            </a:fld>
            <a:r>
              <a:rPr lang="de-DE" altLang="en-US" sz="3200" smtClean="0">
                <a:solidFill>
                  <a:srgbClr val="000000"/>
                </a:solidFill>
              </a:rPr>
              <a:t>    </a:t>
            </a:r>
            <a:r>
              <a:rPr lang="en-US" altLang="en-US" sz="3200" smtClean="0">
                <a:solidFill>
                  <a:srgbClr val="000000"/>
                </a:solidFill>
              </a:rPr>
              <a:t>page</a:t>
            </a:r>
            <a:r>
              <a:rPr lang="de-DE" altLang="en-US" sz="3200" smtClean="0">
                <a:solidFill>
                  <a:srgbClr val="000000"/>
                </a:solidFill>
              </a:rPr>
              <a:t> </a:t>
            </a:r>
            <a:fld id="{84DEC76D-1BA9-1247-AD75-F5C709CDC5B8}" type="slidenum">
              <a:rPr lang="en-US" altLang="en-US" sz="3200" smtClean="0">
                <a:solidFill>
                  <a:srgbClr val="000000"/>
                </a:solidFill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r>
              <a:rPr lang="en-US" altLang="en-US" sz="3200" smtClean="0">
                <a:solidFill>
                  <a:srgbClr val="000000"/>
                </a:solidFill>
              </a:rPr>
              <a:t>    </a:t>
            </a:r>
            <a:r>
              <a:rPr lang="de-DE" altLang="en-US" sz="3200" smtClean="0">
                <a:solidFill>
                  <a:srgbClr val="000000"/>
                </a:solidFill>
              </a:rPr>
              <a:t>© 2012 Roche</a:t>
            </a:r>
            <a:endParaRPr lang="en-US" altLang="en-US" sz="3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9021273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34794845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48247967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45011556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287588"/>
            <a:ext cx="53848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2287588"/>
            <a:ext cx="5384800" cy="45259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144460314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87669933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535955229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79381898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92970191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76882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1.xml"/><Relationship Id="rId13" Type="http://schemas.openxmlformats.org/officeDocument/2006/relationships/slideLayout" Target="../slideLayouts/slideLayout116.xml"/><Relationship Id="rId3" Type="http://schemas.openxmlformats.org/officeDocument/2006/relationships/slideLayout" Target="../slideLayouts/slideLayout106.xml"/><Relationship Id="rId7" Type="http://schemas.openxmlformats.org/officeDocument/2006/relationships/slideLayout" Target="../slideLayouts/slideLayout110.xml"/><Relationship Id="rId12" Type="http://schemas.openxmlformats.org/officeDocument/2006/relationships/slideLayout" Target="../slideLayouts/slideLayout115.xml"/><Relationship Id="rId2" Type="http://schemas.openxmlformats.org/officeDocument/2006/relationships/slideLayout" Target="../slideLayouts/slideLayout105.xml"/><Relationship Id="rId1" Type="http://schemas.openxmlformats.org/officeDocument/2006/relationships/slideLayout" Target="../slideLayouts/slideLayout104.xml"/><Relationship Id="rId6" Type="http://schemas.openxmlformats.org/officeDocument/2006/relationships/slideLayout" Target="../slideLayouts/slideLayout109.xml"/><Relationship Id="rId11" Type="http://schemas.openxmlformats.org/officeDocument/2006/relationships/slideLayout" Target="../slideLayouts/slideLayout114.xml"/><Relationship Id="rId5" Type="http://schemas.openxmlformats.org/officeDocument/2006/relationships/slideLayout" Target="../slideLayouts/slideLayout108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13.xml"/><Relationship Id="rId4" Type="http://schemas.openxmlformats.org/officeDocument/2006/relationships/slideLayout" Target="../slideLayouts/slideLayout107.xml"/><Relationship Id="rId9" Type="http://schemas.openxmlformats.org/officeDocument/2006/relationships/slideLayout" Target="../slideLayouts/slideLayout112.xml"/><Relationship Id="rId14" Type="http://schemas.openxmlformats.org/officeDocument/2006/relationships/theme" Target="../theme/theme1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4.xml"/><Relationship Id="rId13" Type="http://schemas.openxmlformats.org/officeDocument/2006/relationships/slideLayout" Target="../slideLayouts/slideLayout129.xml"/><Relationship Id="rId3" Type="http://schemas.openxmlformats.org/officeDocument/2006/relationships/slideLayout" Target="../slideLayouts/slideLayout119.xml"/><Relationship Id="rId7" Type="http://schemas.openxmlformats.org/officeDocument/2006/relationships/slideLayout" Target="../slideLayouts/slideLayout123.xml"/><Relationship Id="rId12" Type="http://schemas.openxmlformats.org/officeDocument/2006/relationships/slideLayout" Target="../slideLayouts/slideLayout128.xml"/><Relationship Id="rId2" Type="http://schemas.openxmlformats.org/officeDocument/2006/relationships/slideLayout" Target="../slideLayouts/slideLayout118.xml"/><Relationship Id="rId1" Type="http://schemas.openxmlformats.org/officeDocument/2006/relationships/slideLayout" Target="../slideLayouts/slideLayout117.xml"/><Relationship Id="rId6" Type="http://schemas.openxmlformats.org/officeDocument/2006/relationships/slideLayout" Target="../slideLayouts/slideLayout122.xml"/><Relationship Id="rId11" Type="http://schemas.openxmlformats.org/officeDocument/2006/relationships/slideLayout" Target="../slideLayouts/slideLayout127.xml"/><Relationship Id="rId5" Type="http://schemas.openxmlformats.org/officeDocument/2006/relationships/slideLayout" Target="../slideLayouts/slideLayout121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26.xml"/><Relationship Id="rId4" Type="http://schemas.openxmlformats.org/officeDocument/2006/relationships/slideLayout" Target="../slideLayouts/slideLayout120.xml"/><Relationship Id="rId9" Type="http://schemas.openxmlformats.org/officeDocument/2006/relationships/slideLayout" Target="../slideLayouts/slideLayout125.xml"/><Relationship Id="rId14" Type="http://schemas.openxmlformats.org/officeDocument/2006/relationships/theme" Target="../theme/theme11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7.xml"/><Relationship Id="rId13" Type="http://schemas.openxmlformats.org/officeDocument/2006/relationships/slideLayout" Target="../slideLayouts/slideLayout142.xml"/><Relationship Id="rId3" Type="http://schemas.openxmlformats.org/officeDocument/2006/relationships/slideLayout" Target="../slideLayouts/slideLayout132.xml"/><Relationship Id="rId7" Type="http://schemas.openxmlformats.org/officeDocument/2006/relationships/slideLayout" Target="../slideLayouts/slideLayout136.xml"/><Relationship Id="rId12" Type="http://schemas.openxmlformats.org/officeDocument/2006/relationships/slideLayout" Target="../slideLayouts/slideLayout141.xml"/><Relationship Id="rId2" Type="http://schemas.openxmlformats.org/officeDocument/2006/relationships/slideLayout" Target="../slideLayouts/slideLayout131.xml"/><Relationship Id="rId1" Type="http://schemas.openxmlformats.org/officeDocument/2006/relationships/slideLayout" Target="../slideLayouts/slideLayout130.xml"/><Relationship Id="rId6" Type="http://schemas.openxmlformats.org/officeDocument/2006/relationships/slideLayout" Target="../slideLayouts/slideLayout135.xml"/><Relationship Id="rId11" Type="http://schemas.openxmlformats.org/officeDocument/2006/relationships/slideLayout" Target="../slideLayouts/slideLayout140.xml"/><Relationship Id="rId5" Type="http://schemas.openxmlformats.org/officeDocument/2006/relationships/slideLayout" Target="../slideLayouts/slideLayout134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39.xml"/><Relationship Id="rId4" Type="http://schemas.openxmlformats.org/officeDocument/2006/relationships/slideLayout" Target="../slideLayouts/slideLayout133.xml"/><Relationship Id="rId9" Type="http://schemas.openxmlformats.org/officeDocument/2006/relationships/slideLayout" Target="../slideLayouts/slideLayout138.xml"/><Relationship Id="rId14" Type="http://schemas.openxmlformats.org/officeDocument/2006/relationships/theme" Target="../theme/theme12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50.xml"/><Relationship Id="rId13" Type="http://schemas.openxmlformats.org/officeDocument/2006/relationships/slideLayout" Target="../slideLayouts/slideLayout155.xml"/><Relationship Id="rId3" Type="http://schemas.openxmlformats.org/officeDocument/2006/relationships/slideLayout" Target="../slideLayouts/slideLayout145.xml"/><Relationship Id="rId7" Type="http://schemas.openxmlformats.org/officeDocument/2006/relationships/slideLayout" Target="../slideLayouts/slideLayout149.xml"/><Relationship Id="rId12" Type="http://schemas.openxmlformats.org/officeDocument/2006/relationships/slideLayout" Target="../slideLayouts/slideLayout154.xml"/><Relationship Id="rId2" Type="http://schemas.openxmlformats.org/officeDocument/2006/relationships/slideLayout" Target="../slideLayouts/slideLayout144.xml"/><Relationship Id="rId1" Type="http://schemas.openxmlformats.org/officeDocument/2006/relationships/slideLayout" Target="../slideLayouts/slideLayout143.xml"/><Relationship Id="rId6" Type="http://schemas.openxmlformats.org/officeDocument/2006/relationships/slideLayout" Target="../slideLayouts/slideLayout148.xml"/><Relationship Id="rId11" Type="http://schemas.openxmlformats.org/officeDocument/2006/relationships/slideLayout" Target="../slideLayouts/slideLayout153.xml"/><Relationship Id="rId5" Type="http://schemas.openxmlformats.org/officeDocument/2006/relationships/slideLayout" Target="../slideLayouts/slideLayout147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52.xml"/><Relationship Id="rId4" Type="http://schemas.openxmlformats.org/officeDocument/2006/relationships/slideLayout" Target="../slideLayouts/slideLayout146.xml"/><Relationship Id="rId9" Type="http://schemas.openxmlformats.org/officeDocument/2006/relationships/slideLayout" Target="../slideLayouts/slideLayout151.xml"/><Relationship Id="rId14" Type="http://schemas.openxmlformats.org/officeDocument/2006/relationships/theme" Target="../theme/theme13.xml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3.xml"/><Relationship Id="rId13" Type="http://schemas.openxmlformats.org/officeDocument/2006/relationships/slideLayout" Target="../slideLayouts/slideLayout168.xml"/><Relationship Id="rId3" Type="http://schemas.openxmlformats.org/officeDocument/2006/relationships/slideLayout" Target="../slideLayouts/slideLayout158.xml"/><Relationship Id="rId7" Type="http://schemas.openxmlformats.org/officeDocument/2006/relationships/slideLayout" Target="../slideLayouts/slideLayout162.xml"/><Relationship Id="rId12" Type="http://schemas.openxmlformats.org/officeDocument/2006/relationships/slideLayout" Target="../slideLayouts/slideLayout167.xml"/><Relationship Id="rId2" Type="http://schemas.openxmlformats.org/officeDocument/2006/relationships/slideLayout" Target="../slideLayouts/slideLayout157.xml"/><Relationship Id="rId1" Type="http://schemas.openxmlformats.org/officeDocument/2006/relationships/slideLayout" Target="../slideLayouts/slideLayout156.xml"/><Relationship Id="rId6" Type="http://schemas.openxmlformats.org/officeDocument/2006/relationships/slideLayout" Target="../slideLayouts/slideLayout161.xml"/><Relationship Id="rId11" Type="http://schemas.openxmlformats.org/officeDocument/2006/relationships/slideLayout" Target="../slideLayouts/slideLayout166.xml"/><Relationship Id="rId5" Type="http://schemas.openxmlformats.org/officeDocument/2006/relationships/slideLayout" Target="../slideLayouts/slideLayout160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65.xml"/><Relationship Id="rId4" Type="http://schemas.openxmlformats.org/officeDocument/2006/relationships/slideLayout" Target="../slideLayouts/slideLayout159.xml"/><Relationship Id="rId9" Type="http://schemas.openxmlformats.org/officeDocument/2006/relationships/slideLayout" Target="../slideLayouts/slideLayout164.xml"/><Relationship Id="rId14" Type="http://schemas.openxmlformats.org/officeDocument/2006/relationships/theme" Target="../theme/theme14.xml"/></Relationships>
</file>

<file path=ppt/slideMasters/_rels/slideMaster1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6.xml"/><Relationship Id="rId13" Type="http://schemas.openxmlformats.org/officeDocument/2006/relationships/slideLayout" Target="../slideLayouts/slideLayout181.xml"/><Relationship Id="rId3" Type="http://schemas.openxmlformats.org/officeDocument/2006/relationships/slideLayout" Target="../slideLayouts/slideLayout171.xml"/><Relationship Id="rId7" Type="http://schemas.openxmlformats.org/officeDocument/2006/relationships/slideLayout" Target="../slideLayouts/slideLayout175.xml"/><Relationship Id="rId12" Type="http://schemas.openxmlformats.org/officeDocument/2006/relationships/slideLayout" Target="../slideLayouts/slideLayout180.xml"/><Relationship Id="rId2" Type="http://schemas.openxmlformats.org/officeDocument/2006/relationships/slideLayout" Target="../slideLayouts/slideLayout170.xml"/><Relationship Id="rId1" Type="http://schemas.openxmlformats.org/officeDocument/2006/relationships/slideLayout" Target="../slideLayouts/slideLayout169.xml"/><Relationship Id="rId6" Type="http://schemas.openxmlformats.org/officeDocument/2006/relationships/slideLayout" Target="../slideLayouts/slideLayout174.xml"/><Relationship Id="rId11" Type="http://schemas.openxmlformats.org/officeDocument/2006/relationships/slideLayout" Target="../slideLayouts/slideLayout179.xml"/><Relationship Id="rId5" Type="http://schemas.openxmlformats.org/officeDocument/2006/relationships/slideLayout" Target="../slideLayouts/slideLayout173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78.xml"/><Relationship Id="rId4" Type="http://schemas.openxmlformats.org/officeDocument/2006/relationships/slideLayout" Target="../slideLayouts/slideLayout172.xml"/><Relationship Id="rId9" Type="http://schemas.openxmlformats.org/officeDocument/2006/relationships/slideLayout" Target="../slideLayouts/slideLayout177.xml"/><Relationship Id="rId14" Type="http://schemas.openxmlformats.org/officeDocument/2006/relationships/theme" Target="../theme/theme15.xml"/></Relationships>
</file>

<file path=ppt/slideMasters/_rels/slideMaster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9.xml"/><Relationship Id="rId13" Type="http://schemas.openxmlformats.org/officeDocument/2006/relationships/slideLayout" Target="../slideLayouts/slideLayout194.xml"/><Relationship Id="rId3" Type="http://schemas.openxmlformats.org/officeDocument/2006/relationships/slideLayout" Target="../slideLayouts/slideLayout184.xml"/><Relationship Id="rId7" Type="http://schemas.openxmlformats.org/officeDocument/2006/relationships/slideLayout" Target="../slideLayouts/slideLayout188.xml"/><Relationship Id="rId12" Type="http://schemas.openxmlformats.org/officeDocument/2006/relationships/slideLayout" Target="../slideLayouts/slideLayout193.xml"/><Relationship Id="rId2" Type="http://schemas.openxmlformats.org/officeDocument/2006/relationships/slideLayout" Target="../slideLayouts/slideLayout183.xml"/><Relationship Id="rId1" Type="http://schemas.openxmlformats.org/officeDocument/2006/relationships/slideLayout" Target="../slideLayouts/slideLayout182.xml"/><Relationship Id="rId6" Type="http://schemas.openxmlformats.org/officeDocument/2006/relationships/slideLayout" Target="../slideLayouts/slideLayout187.xml"/><Relationship Id="rId11" Type="http://schemas.openxmlformats.org/officeDocument/2006/relationships/slideLayout" Target="../slideLayouts/slideLayout192.xml"/><Relationship Id="rId5" Type="http://schemas.openxmlformats.org/officeDocument/2006/relationships/slideLayout" Target="../slideLayouts/slideLayout186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91.xml"/><Relationship Id="rId4" Type="http://schemas.openxmlformats.org/officeDocument/2006/relationships/slideLayout" Target="../slideLayouts/slideLayout185.xml"/><Relationship Id="rId9" Type="http://schemas.openxmlformats.org/officeDocument/2006/relationships/slideLayout" Target="../slideLayouts/slideLayout190.xml"/><Relationship Id="rId14" Type="http://schemas.openxmlformats.org/officeDocument/2006/relationships/theme" Target="../theme/theme16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13" Type="http://schemas.openxmlformats.org/officeDocument/2006/relationships/slideLayout" Target="../slideLayouts/slideLayout90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slideLayout" Target="../slideLayouts/slideLayout89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Relationship Id="rId14" Type="http://schemas.openxmlformats.org/officeDocument/2006/relationships/theme" Target="../theme/theme8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8.xml"/><Relationship Id="rId13" Type="http://schemas.openxmlformats.org/officeDocument/2006/relationships/slideLayout" Target="../slideLayouts/slideLayout103.xml"/><Relationship Id="rId3" Type="http://schemas.openxmlformats.org/officeDocument/2006/relationships/slideLayout" Target="../slideLayouts/slideLayout93.xml"/><Relationship Id="rId7" Type="http://schemas.openxmlformats.org/officeDocument/2006/relationships/slideLayout" Target="../slideLayouts/slideLayout97.xml"/><Relationship Id="rId12" Type="http://schemas.openxmlformats.org/officeDocument/2006/relationships/slideLayout" Target="../slideLayouts/slideLayout102.xml"/><Relationship Id="rId2" Type="http://schemas.openxmlformats.org/officeDocument/2006/relationships/slideLayout" Target="../slideLayouts/slideLayout92.xml"/><Relationship Id="rId1" Type="http://schemas.openxmlformats.org/officeDocument/2006/relationships/slideLayout" Target="../slideLayouts/slideLayout91.xml"/><Relationship Id="rId6" Type="http://schemas.openxmlformats.org/officeDocument/2006/relationships/slideLayout" Target="../slideLayouts/slideLayout96.xml"/><Relationship Id="rId11" Type="http://schemas.openxmlformats.org/officeDocument/2006/relationships/slideLayout" Target="../slideLayouts/slideLayout101.xml"/><Relationship Id="rId5" Type="http://schemas.openxmlformats.org/officeDocument/2006/relationships/slideLayout" Target="../slideLayouts/slideLayout9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0.xml"/><Relationship Id="rId4" Type="http://schemas.openxmlformats.org/officeDocument/2006/relationships/slideLayout" Target="../slideLayouts/slideLayout94.xml"/><Relationship Id="rId9" Type="http://schemas.openxmlformats.org/officeDocument/2006/relationships/slideLayout" Target="../slideLayouts/slideLayout99.xml"/><Relationship Id="rId14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C16167-CE1D-4A2A-92D0-9782DF96E522}" type="datetimeFigureOut">
              <a:rPr lang="sr-Latn-RS" smtClean="0"/>
              <a:t>18.2.2024.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145139-22A3-4718-BA2A-950A1002271D}" type="slidenum">
              <a:rPr lang="sr-Latn-RS" smtClean="0"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val="6498959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0620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2287588"/>
            <a:ext cx="10972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/>
              <a:t>Click to edit Master text styles</a:t>
            </a:r>
          </a:p>
          <a:p>
            <a:pPr lvl="1"/>
            <a:r>
              <a:rPr lang="sr-Latn-CS"/>
              <a:t>Second level</a:t>
            </a:r>
          </a:p>
          <a:p>
            <a:pPr lvl="2"/>
            <a:r>
              <a:rPr lang="sr-Latn-CS"/>
              <a:t>Third level</a:t>
            </a:r>
          </a:p>
          <a:p>
            <a:pPr lvl="3"/>
            <a:r>
              <a:rPr lang="sr-Latn-CS"/>
              <a:t>Fourth level</a:t>
            </a:r>
          </a:p>
          <a:p>
            <a:pPr lvl="4"/>
            <a:r>
              <a:rPr lang="sr-Latn-CS"/>
              <a:t>Fifth level</a:t>
            </a:r>
          </a:p>
        </p:txBody>
      </p:sp>
      <p:pic>
        <p:nvPicPr>
          <p:cNvPr id="1028" name="Picture 8" descr="LOGO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667000" y="0"/>
            <a:ext cx="6477000" cy="116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09331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1" r:id="rId1"/>
    <p:sldLayoutId id="2147483762" r:id="rId2"/>
    <p:sldLayoutId id="2147483763" r:id="rId3"/>
    <p:sldLayoutId id="2147483764" r:id="rId4"/>
    <p:sldLayoutId id="2147483765" r:id="rId5"/>
    <p:sldLayoutId id="2147483766" r:id="rId6"/>
    <p:sldLayoutId id="2147483767" r:id="rId7"/>
    <p:sldLayoutId id="2147483768" r:id="rId8"/>
    <p:sldLayoutId id="2147483769" r:id="rId9"/>
    <p:sldLayoutId id="2147483770" r:id="rId10"/>
    <p:sldLayoutId id="2147483771" r:id="rId11"/>
    <p:sldLayoutId id="2147483772" r:id="rId12"/>
    <p:sldLayoutId id="214748377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0620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2287588"/>
            <a:ext cx="10972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/>
              <a:t>Click to edit Master text styles</a:t>
            </a:r>
          </a:p>
          <a:p>
            <a:pPr lvl="1"/>
            <a:r>
              <a:rPr lang="sr-Latn-CS"/>
              <a:t>Second level</a:t>
            </a:r>
          </a:p>
          <a:p>
            <a:pPr lvl="2"/>
            <a:r>
              <a:rPr lang="sr-Latn-CS"/>
              <a:t>Third level</a:t>
            </a:r>
          </a:p>
          <a:p>
            <a:pPr lvl="3"/>
            <a:r>
              <a:rPr lang="sr-Latn-CS"/>
              <a:t>Fourth level</a:t>
            </a:r>
          </a:p>
          <a:p>
            <a:pPr lvl="4"/>
            <a:r>
              <a:rPr lang="sr-Latn-CS"/>
              <a:t>Fifth level</a:t>
            </a:r>
          </a:p>
        </p:txBody>
      </p:sp>
      <p:pic>
        <p:nvPicPr>
          <p:cNvPr id="1028" name="Picture 8" descr="LOGO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667000" y="0"/>
            <a:ext cx="6477000" cy="116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486730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5" r:id="rId1"/>
    <p:sldLayoutId id="2147483776" r:id="rId2"/>
    <p:sldLayoutId id="2147483777" r:id="rId3"/>
    <p:sldLayoutId id="2147483778" r:id="rId4"/>
    <p:sldLayoutId id="2147483779" r:id="rId5"/>
    <p:sldLayoutId id="2147483780" r:id="rId6"/>
    <p:sldLayoutId id="2147483781" r:id="rId7"/>
    <p:sldLayoutId id="2147483782" r:id="rId8"/>
    <p:sldLayoutId id="2147483783" r:id="rId9"/>
    <p:sldLayoutId id="2147483784" r:id="rId10"/>
    <p:sldLayoutId id="2147483785" r:id="rId11"/>
    <p:sldLayoutId id="2147483786" r:id="rId12"/>
    <p:sldLayoutId id="2147483787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0620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2287588"/>
            <a:ext cx="10972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/>
              <a:t>Click to edit Master text styles</a:t>
            </a:r>
          </a:p>
          <a:p>
            <a:pPr lvl="1"/>
            <a:r>
              <a:rPr lang="sr-Latn-CS"/>
              <a:t>Second level</a:t>
            </a:r>
          </a:p>
          <a:p>
            <a:pPr lvl="2"/>
            <a:r>
              <a:rPr lang="sr-Latn-CS"/>
              <a:t>Third level</a:t>
            </a:r>
          </a:p>
          <a:p>
            <a:pPr lvl="3"/>
            <a:r>
              <a:rPr lang="sr-Latn-CS"/>
              <a:t>Fourth level</a:t>
            </a:r>
          </a:p>
          <a:p>
            <a:pPr lvl="4"/>
            <a:r>
              <a:rPr lang="sr-Latn-CS"/>
              <a:t>Fifth level</a:t>
            </a:r>
          </a:p>
        </p:txBody>
      </p:sp>
      <p:pic>
        <p:nvPicPr>
          <p:cNvPr id="1028" name="Picture 8" descr="LOGO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667000" y="0"/>
            <a:ext cx="6477000" cy="116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57857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  <p:sldLayoutId id="2147483800" r:id="rId12"/>
    <p:sldLayoutId id="2147483801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0620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2287588"/>
            <a:ext cx="10972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/>
              <a:t>Click to edit Master text styles</a:t>
            </a:r>
          </a:p>
          <a:p>
            <a:pPr lvl="1"/>
            <a:r>
              <a:rPr lang="sr-Latn-CS"/>
              <a:t>Second level</a:t>
            </a:r>
          </a:p>
          <a:p>
            <a:pPr lvl="2"/>
            <a:r>
              <a:rPr lang="sr-Latn-CS"/>
              <a:t>Third level</a:t>
            </a:r>
          </a:p>
          <a:p>
            <a:pPr lvl="3"/>
            <a:r>
              <a:rPr lang="sr-Latn-CS"/>
              <a:t>Fourth level</a:t>
            </a:r>
          </a:p>
          <a:p>
            <a:pPr lvl="4"/>
            <a:r>
              <a:rPr lang="sr-Latn-CS"/>
              <a:t>Fifth level</a:t>
            </a:r>
          </a:p>
        </p:txBody>
      </p:sp>
      <p:pic>
        <p:nvPicPr>
          <p:cNvPr id="1028" name="Picture 8" descr="LOGO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667000" y="0"/>
            <a:ext cx="6477000" cy="116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027578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804" r:id="rId2"/>
    <p:sldLayoutId id="2147483805" r:id="rId3"/>
    <p:sldLayoutId id="2147483806" r:id="rId4"/>
    <p:sldLayoutId id="2147483807" r:id="rId5"/>
    <p:sldLayoutId id="2147483808" r:id="rId6"/>
    <p:sldLayoutId id="2147483809" r:id="rId7"/>
    <p:sldLayoutId id="2147483810" r:id="rId8"/>
    <p:sldLayoutId id="2147483811" r:id="rId9"/>
    <p:sldLayoutId id="2147483812" r:id="rId10"/>
    <p:sldLayoutId id="2147483813" r:id="rId11"/>
    <p:sldLayoutId id="2147483814" r:id="rId12"/>
    <p:sldLayoutId id="2147483815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0620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2287588"/>
            <a:ext cx="10972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/>
              <a:t>Click to edit Master text styles</a:t>
            </a:r>
          </a:p>
          <a:p>
            <a:pPr lvl="1"/>
            <a:r>
              <a:rPr lang="sr-Latn-CS"/>
              <a:t>Second level</a:t>
            </a:r>
          </a:p>
          <a:p>
            <a:pPr lvl="2"/>
            <a:r>
              <a:rPr lang="sr-Latn-CS"/>
              <a:t>Third level</a:t>
            </a:r>
          </a:p>
          <a:p>
            <a:pPr lvl="3"/>
            <a:r>
              <a:rPr lang="sr-Latn-CS"/>
              <a:t>Fourth level</a:t>
            </a:r>
          </a:p>
          <a:p>
            <a:pPr lvl="4"/>
            <a:r>
              <a:rPr lang="sr-Latn-CS"/>
              <a:t>Fifth level</a:t>
            </a:r>
          </a:p>
        </p:txBody>
      </p:sp>
      <p:pic>
        <p:nvPicPr>
          <p:cNvPr id="1028" name="Picture 8" descr="LOGO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667000" y="0"/>
            <a:ext cx="6477000" cy="116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155621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  <p:sldLayoutId id="2147483828" r:id="rId12"/>
    <p:sldLayoutId id="2147483829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0620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2287588"/>
            <a:ext cx="10972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/>
              <a:t>Click to edit Master text styles</a:t>
            </a:r>
          </a:p>
          <a:p>
            <a:pPr lvl="1"/>
            <a:r>
              <a:rPr lang="sr-Latn-CS"/>
              <a:t>Second level</a:t>
            </a:r>
          </a:p>
          <a:p>
            <a:pPr lvl="2"/>
            <a:r>
              <a:rPr lang="sr-Latn-CS"/>
              <a:t>Third level</a:t>
            </a:r>
          </a:p>
          <a:p>
            <a:pPr lvl="3"/>
            <a:r>
              <a:rPr lang="sr-Latn-CS"/>
              <a:t>Fourth level</a:t>
            </a:r>
          </a:p>
          <a:p>
            <a:pPr lvl="4"/>
            <a:r>
              <a:rPr lang="sr-Latn-CS"/>
              <a:t>Fifth level</a:t>
            </a:r>
          </a:p>
        </p:txBody>
      </p:sp>
      <p:pic>
        <p:nvPicPr>
          <p:cNvPr id="1028" name="Picture 8" descr="LOGO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667000" y="0"/>
            <a:ext cx="6477000" cy="116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298912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1" r:id="rId1"/>
    <p:sldLayoutId id="2147483832" r:id="rId2"/>
    <p:sldLayoutId id="2147483833" r:id="rId3"/>
    <p:sldLayoutId id="2147483834" r:id="rId4"/>
    <p:sldLayoutId id="2147483835" r:id="rId5"/>
    <p:sldLayoutId id="2147483836" r:id="rId6"/>
    <p:sldLayoutId id="2147483837" r:id="rId7"/>
    <p:sldLayoutId id="2147483838" r:id="rId8"/>
    <p:sldLayoutId id="2147483839" r:id="rId9"/>
    <p:sldLayoutId id="2147483840" r:id="rId10"/>
    <p:sldLayoutId id="2147483841" r:id="rId11"/>
    <p:sldLayoutId id="2147483842" r:id="rId12"/>
    <p:sldLayoutId id="2147483843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0620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2287588"/>
            <a:ext cx="10972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/>
              <a:t>Click to edit Master text styles</a:t>
            </a:r>
          </a:p>
          <a:p>
            <a:pPr lvl="1"/>
            <a:r>
              <a:rPr lang="sr-Latn-CS"/>
              <a:t>Second level</a:t>
            </a:r>
          </a:p>
          <a:p>
            <a:pPr lvl="2"/>
            <a:r>
              <a:rPr lang="sr-Latn-CS"/>
              <a:t>Third level</a:t>
            </a:r>
          </a:p>
          <a:p>
            <a:pPr lvl="3"/>
            <a:r>
              <a:rPr lang="sr-Latn-CS"/>
              <a:t>Fourth level</a:t>
            </a:r>
          </a:p>
          <a:p>
            <a:pPr lvl="4"/>
            <a:r>
              <a:rPr lang="sr-Latn-CS"/>
              <a:t>Fifth level</a:t>
            </a:r>
          </a:p>
        </p:txBody>
      </p:sp>
      <p:pic>
        <p:nvPicPr>
          <p:cNvPr id="1028" name="Picture 8" descr="LOGO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667000" y="0"/>
            <a:ext cx="6477000" cy="116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04107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5" r:id="rId1"/>
    <p:sldLayoutId id="2147483846" r:id="rId2"/>
    <p:sldLayoutId id="2147483847" r:id="rId3"/>
    <p:sldLayoutId id="2147483848" r:id="rId4"/>
    <p:sldLayoutId id="2147483849" r:id="rId5"/>
    <p:sldLayoutId id="2147483850" r:id="rId6"/>
    <p:sldLayoutId id="2147483851" r:id="rId7"/>
    <p:sldLayoutId id="2147483852" r:id="rId8"/>
    <p:sldLayoutId id="2147483853" r:id="rId9"/>
    <p:sldLayoutId id="2147483854" r:id="rId10"/>
    <p:sldLayoutId id="2147483855" r:id="rId11"/>
    <p:sldLayoutId id="2147483856" r:id="rId12"/>
    <p:sldLayoutId id="2147483857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0620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sr-Latn-R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2287588"/>
            <a:ext cx="10972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sr-Latn-RS" smtClean="0"/>
              <a:t>Click to edit Master text styles</a:t>
            </a:r>
          </a:p>
          <a:p>
            <a:pPr lvl="1"/>
            <a:r>
              <a:rPr lang="sr-Latn-CS" altLang="sr-Latn-RS" smtClean="0"/>
              <a:t>Second level</a:t>
            </a:r>
          </a:p>
          <a:p>
            <a:pPr lvl="2"/>
            <a:r>
              <a:rPr lang="sr-Latn-CS" altLang="sr-Latn-RS" smtClean="0"/>
              <a:t>Third level</a:t>
            </a:r>
          </a:p>
          <a:p>
            <a:pPr lvl="3"/>
            <a:r>
              <a:rPr lang="sr-Latn-CS" altLang="sr-Latn-RS" smtClean="0"/>
              <a:t>Fourth level</a:t>
            </a:r>
          </a:p>
          <a:p>
            <a:pPr lvl="4"/>
            <a:r>
              <a:rPr lang="sr-Latn-CS" altLang="sr-Latn-RS" smtClean="0"/>
              <a:t>Fifth level</a:t>
            </a:r>
          </a:p>
        </p:txBody>
      </p:sp>
      <p:pic>
        <p:nvPicPr>
          <p:cNvPr id="1028" name="Picture 8" descr="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0"/>
            <a:ext cx="6477000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063127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0620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sr-Latn-R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2287588"/>
            <a:ext cx="10972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sr-Latn-RS" smtClean="0"/>
              <a:t>Click to edit Master text styles</a:t>
            </a:r>
          </a:p>
          <a:p>
            <a:pPr lvl="1"/>
            <a:r>
              <a:rPr lang="sr-Latn-CS" altLang="sr-Latn-RS" smtClean="0"/>
              <a:t>Second level</a:t>
            </a:r>
          </a:p>
          <a:p>
            <a:pPr lvl="2"/>
            <a:r>
              <a:rPr lang="sr-Latn-CS" altLang="sr-Latn-RS" smtClean="0"/>
              <a:t>Third level</a:t>
            </a:r>
          </a:p>
          <a:p>
            <a:pPr lvl="3"/>
            <a:r>
              <a:rPr lang="sr-Latn-CS" altLang="sr-Latn-RS" smtClean="0"/>
              <a:t>Fourth level</a:t>
            </a:r>
          </a:p>
          <a:p>
            <a:pPr lvl="4"/>
            <a:r>
              <a:rPr lang="sr-Latn-CS" altLang="sr-Latn-RS" smtClean="0"/>
              <a:t>Fifth level</a:t>
            </a:r>
          </a:p>
        </p:txBody>
      </p:sp>
      <p:pic>
        <p:nvPicPr>
          <p:cNvPr id="1028" name="Picture 8" descr="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0"/>
            <a:ext cx="6477000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99310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0620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sr-Latn-R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2287588"/>
            <a:ext cx="10972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sr-Latn-RS" smtClean="0"/>
              <a:t>Click to edit Master text styles</a:t>
            </a:r>
          </a:p>
          <a:p>
            <a:pPr lvl="1"/>
            <a:r>
              <a:rPr lang="sr-Latn-CS" altLang="sr-Latn-RS" smtClean="0"/>
              <a:t>Second level</a:t>
            </a:r>
          </a:p>
          <a:p>
            <a:pPr lvl="2"/>
            <a:r>
              <a:rPr lang="sr-Latn-CS" altLang="sr-Latn-RS" smtClean="0"/>
              <a:t>Third level</a:t>
            </a:r>
          </a:p>
          <a:p>
            <a:pPr lvl="3"/>
            <a:r>
              <a:rPr lang="sr-Latn-CS" altLang="sr-Latn-RS" smtClean="0"/>
              <a:t>Fourth level</a:t>
            </a:r>
          </a:p>
          <a:p>
            <a:pPr lvl="4"/>
            <a:r>
              <a:rPr lang="sr-Latn-CS" altLang="sr-Latn-RS" smtClean="0"/>
              <a:t>Fifth level</a:t>
            </a:r>
          </a:p>
        </p:txBody>
      </p:sp>
      <p:pic>
        <p:nvPicPr>
          <p:cNvPr id="1028" name="Picture 8" descr="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0"/>
            <a:ext cx="6477000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00258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0620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sr-Latn-R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2287588"/>
            <a:ext cx="10972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sr-Latn-RS" smtClean="0"/>
              <a:t>Click to edit Master text styles</a:t>
            </a:r>
          </a:p>
          <a:p>
            <a:pPr lvl="1"/>
            <a:r>
              <a:rPr lang="sr-Latn-CS" altLang="sr-Latn-RS" smtClean="0"/>
              <a:t>Second level</a:t>
            </a:r>
          </a:p>
          <a:p>
            <a:pPr lvl="2"/>
            <a:r>
              <a:rPr lang="sr-Latn-CS" altLang="sr-Latn-RS" smtClean="0"/>
              <a:t>Third level</a:t>
            </a:r>
          </a:p>
          <a:p>
            <a:pPr lvl="3"/>
            <a:r>
              <a:rPr lang="sr-Latn-CS" altLang="sr-Latn-RS" smtClean="0"/>
              <a:t>Fourth level</a:t>
            </a:r>
          </a:p>
          <a:p>
            <a:pPr lvl="4"/>
            <a:r>
              <a:rPr lang="sr-Latn-CS" altLang="sr-Latn-RS" smtClean="0"/>
              <a:t>Fifth level</a:t>
            </a:r>
          </a:p>
        </p:txBody>
      </p:sp>
      <p:pic>
        <p:nvPicPr>
          <p:cNvPr id="1028" name="Picture 8" descr="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0"/>
            <a:ext cx="6477000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45975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0620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sr-Latn-R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2287588"/>
            <a:ext cx="10972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sr-Latn-RS" smtClean="0"/>
              <a:t>Click to edit Master text styles</a:t>
            </a:r>
          </a:p>
          <a:p>
            <a:pPr lvl="1"/>
            <a:r>
              <a:rPr lang="sr-Latn-CS" altLang="sr-Latn-RS" smtClean="0"/>
              <a:t>Second level</a:t>
            </a:r>
          </a:p>
          <a:p>
            <a:pPr lvl="2"/>
            <a:r>
              <a:rPr lang="sr-Latn-CS" altLang="sr-Latn-RS" smtClean="0"/>
              <a:t>Third level</a:t>
            </a:r>
          </a:p>
          <a:p>
            <a:pPr lvl="3"/>
            <a:r>
              <a:rPr lang="sr-Latn-CS" altLang="sr-Latn-RS" smtClean="0"/>
              <a:t>Fourth level</a:t>
            </a:r>
          </a:p>
          <a:p>
            <a:pPr lvl="4"/>
            <a:r>
              <a:rPr lang="sr-Latn-CS" altLang="sr-Latn-RS" smtClean="0"/>
              <a:t>Fifth level</a:t>
            </a:r>
          </a:p>
        </p:txBody>
      </p:sp>
      <p:pic>
        <p:nvPicPr>
          <p:cNvPr id="1028" name="Picture 8" descr="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0"/>
            <a:ext cx="6477000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92668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0620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sr-Latn-R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2287588"/>
            <a:ext cx="10972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 altLang="sr-Latn-RS" smtClean="0"/>
              <a:t>Click to edit Master text styles</a:t>
            </a:r>
          </a:p>
          <a:p>
            <a:pPr lvl="1"/>
            <a:r>
              <a:rPr lang="sr-Latn-CS" altLang="sr-Latn-RS" smtClean="0"/>
              <a:t>Second level</a:t>
            </a:r>
          </a:p>
          <a:p>
            <a:pPr lvl="2"/>
            <a:r>
              <a:rPr lang="sr-Latn-CS" altLang="sr-Latn-RS" smtClean="0"/>
              <a:t>Third level</a:t>
            </a:r>
          </a:p>
          <a:p>
            <a:pPr lvl="3"/>
            <a:r>
              <a:rPr lang="sr-Latn-CS" altLang="sr-Latn-RS" smtClean="0"/>
              <a:t>Fourth level</a:t>
            </a:r>
          </a:p>
          <a:p>
            <a:pPr lvl="4"/>
            <a:r>
              <a:rPr lang="sr-Latn-CS" altLang="sr-Latn-RS" smtClean="0"/>
              <a:t>Fifth level</a:t>
            </a:r>
          </a:p>
        </p:txBody>
      </p:sp>
      <p:pic>
        <p:nvPicPr>
          <p:cNvPr id="1028" name="Picture 8" descr="LOGO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0"/>
            <a:ext cx="6477000" cy="116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70345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0620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2287588"/>
            <a:ext cx="10972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/>
              <a:t>Click to edit Master text styles</a:t>
            </a:r>
          </a:p>
          <a:p>
            <a:pPr lvl="1"/>
            <a:r>
              <a:rPr lang="sr-Latn-CS"/>
              <a:t>Second level</a:t>
            </a:r>
          </a:p>
          <a:p>
            <a:pPr lvl="2"/>
            <a:r>
              <a:rPr lang="sr-Latn-CS"/>
              <a:t>Third level</a:t>
            </a:r>
          </a:p>
          <a:p>
            <a:pPr lvl="3"/>
            <a:r>
              <a:rPr lang="sr-Latn-CS"/>
              <a:t>Fourth level</a:t>
            </a:r>
          </a:p>
          <a:p>
            <a:pPr lvl="4"/>
            <a:r>
              <a:rPr lang="sr-Latn-CS"/>
              <a:t>Fifth level</a:t>
            </a:r>
          </a:p>
        </p:txBody>
      </p:sp>
      <p:pic>
        <p:nvPicPr>
          <p:cNvPr id="1028" name="Picture 8" descr="LOGO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667000" y="0"/>
            <a:ext cx="6477000" cy="116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4934693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062038"/>
            <a:ext cx="109728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sr-Latn-CS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2287588"/>
            <a:ext cx="10972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sr-Latn-CS"/>
              <a:t>Click to edit Master text styles</a:t>
            </a:r>
          </a:p>
          <a:p>
            <a:pPr lvl="1"/>
            <a:r>
              <a:rPr lang="sr-Latn-CS"/>
              <a:t>Second level</a:t>
            </a:r>
          </a:p>
          <a:p>
            <a:pPr lvl="2"/>
            <a:r>
              <a:rPr lang="sr-Latn-CS"/>
              <a:t>Third level</a:t>
            </a:r>
          </a:p>
          <a:p>
            <a:pPr lvl="3"/>
            <a:r>
              <a:rPr lang="sr-Latn-CS"/>
              <a:t>Fourth level</a:t>
            </a:r>
          </a:p>
          <a:p>
            <a:pPr lvl="4"/>
            <a:r>
              <a:rPr lang="sr-Latn-CS"/>
              <a:t>Fifth level</a:t>
            </a:r>
          </a:p>
        </p:txBody>
      </p:sp>
      <p:pic>
        <p:nvPicPr>
          <p:cNvPr id="1028" name="Picture 8" descr="LOGO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2667000" y="0"/>
            <a:ext cx="6477000" cy="1163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71892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  <p:sldLayoutId id="2147483759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4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8.xml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0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0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1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4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7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18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188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18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18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18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18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18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18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18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EMF"/><Relationship Id="rId1" Type="http://schemas.openxmlformats.org/officeDocument/2006/relationships/slideLayout" Target="../slideLayouts/slideLayout18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18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18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18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18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18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18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EMF"/><Relationship Id="rId1" Type="http://schemas.openxmlformats.org/officeDocument/2006/relationships/slideLayout" Target="../slideLayouts/slideLayout18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4748" y="1651071"/>
            <a:ext cx="7944030" cy="35790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198" y="4517648"/>
            <a:ext cx="10972800" cy="1143000"/>
          </a:xfrm>
        </p:spPr>
        <p:txBody>
          <a:bodyPr/>
          <a:lstStyle/>
          <a:p>
            <a:r>
              <a:rPr lang="en" altLang="sr-Latn-RS" sz="40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Acute coronary syndrome</a:t>
            </a:r>
            <a:r>
              <a:rPr lang="en-US" altLang="sr-Latn-RS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altLang="sr-Latn-RS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3963" y="166029"/>
            <a:ext cx="5892800" cy="4535684"/>
          </a:xfrm>
        </p:spPr>
        <p:txBody>
          <a:bodyPr/>
          <a:lstStyle/>
          <a:p>
            <a:pPr marL="0" indent="0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</a:p>
          <a:p>
            <a:pPr marL="0" indent="0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</a:p>
          <a:p>
            <a:pPr marL="0" indent="0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</a:p>
          <a:p>
            <a:pPr marL="0" indent="0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</a:p>
          <a:p>
            <a:pPr marL="0" indent="0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</a:p>
          <a:p>
            <a:pPr marL="0" indent="0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</a:p>
          <a:p>
            <a:pPr marL="0" indent="0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</a:p>
          <a:p>
            <a:pPr marL="0" indent="0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</a:p>
          <a:p>
            <a:pPr marL="0" indent="0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  <a:p>
            <a:pPr marL="0" indent="0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</a:p>
          <a:p>
            <a:pPr marL="0" indent="0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</a:p>
          <a:p>
            <a:pPr marL="0" indent="0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</a:p>
          <a:p>
            <a:pPr marL="0" indent="0">
              <a:buNone/>
            </a:pP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</a:p>
          <a:p>
            <a:pPr marL="0" indent="0">
              <a:buNone/>
            </a:pPr>
            <a:r>
              <a:rPr 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endParaRPr lang="en-US" sz="2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7309" y="5920340"/>
            <a:ext cx="6474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Assistant professor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Jelena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Vuckovic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Filipovic</a:t>
            </a:r>
            <a:endParaRPr lang="sr-Latn-R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85091" y="5412509"/>
            <a:ext cx="38608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MEDICINE AND SOCIETY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Latn-R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FIF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 YEAR OF STUDIES</a:t>
            </a:r>
            <a:endParaRPr lang="sr-Latn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val="9312124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sr-Latn-R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Unstable angina pectoris</a:t>
            </a:r>
            <a:endParaRPr lang="en-US" altLang="sr-Latn-RS" sz="40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47851" y="2708276"/>
            <a:ext cx="8640763" cy="3744913"/>
          </a:xfrm>
        </p:spPr>
        <p:txBody>
          <a:bodyPr/>
          <a:lstStyle/>
          <a:p>
            <a:pPr>
              <a:defRPr/>
            </a:pPr>
            <a:r>
              <a:rPr lang="en" sz="2400" dirty="0">
                <a:latin typeface="Times New Roman" pitchFamily="18" charset="0"/>
                <a:cs typeface="Times New Roman" pitchFamily="18" charset="0"/>
              </a:rPr>
              <a:t>Anamnesis data is an important part of the diagnosis</a:t>
            </a:r>
          </a:p>
          <a:p>
            <a:pPr marL="0" indent="0">
              <a:buNone/>
              <a:defRPr/>
            </a:pPr>
            <a:endParaRPr lang="sr-Cyrl-R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" sz="2400" dirty="0">
                <a:latin typeface="Times New Roman" pitchFamily="18" charset="0"/>
                <a:cs typeface="Times New Roman" pitchFamily="18" charset="0"/>
              </a:rPr>
              <a:t>Angina pain occurs at rest and can last up to 20 minutes</a:t>
            </a:r>
          </a:p>
          <a:p>
            <a:pPr>
              <a:defRPr/>
            </a:pPr>
            <a:endParaRPr lang="sr-Cyrl-R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" sz="2400" dirty="0">
                <a:latin typeface="Times New Roman" pitchFamily="18" charset="0"/>
                <a:cs typeface="Times New Roman" pitchFamily="18" charset="0"/>
              </a:rPr>
              <a:t>Most patients have objective findings within normal limits</a:t>
            </a:r>
          </a:p>
          <a:p>
            <a:pPr>
              <a:defRPr/>
            </a:pPr>
            <a:endParaRPr lang="sr-Cyrl-R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" sz="2400" dirty="0">
                <a:latin typeface="Times New Roman" pitchFamily="18" charset="0"/>
                <a:cs typeface="Times New Roman" pitchFamily="18" charset="0"/>
              </a:rPr>
              <a:t>Biochemical analyzes of cardiospecific enzymes are negative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3972" name="Rectangle 4"/>
          <p:cNvSpPr>
            <a:spLocks noChangeArrowheads="1"/>
          </p:cNvSpPr>
          <p:nvPr/>
        </p:nvSpPr>
        <p:spPr bwMode="auto">
          <a:xfrm>
            <a:off x="6745288" y="6581776"/>
            <a:ext cx="39227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en" altLang="sr-Latn-RS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Vasiljević Z. In Kažić T. &amp; Ostojić M. (ed) 2004: 243-68</a:t>
            </a:r>
            <a:endParaRPr lang="sr-Cyrl-RS" altLang="sr-Latn-RS" sz="1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4918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sr-Latn-R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Unstable angina pectoris</a:t>
            </a:r>
            <a:endParaRPr lang="en-US" altLang="sr-Latn-RS" sz="40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3388" y="3284538"/>
            <a:ext cx="3816350" cy="3008312"/>
          </a:xfrm>
        </p:spPr>
        <p:txBody>
          <a:bodyPr/>
          <a:lstStyle/>
          <a:p>
            <a:pPr>
              <a:defRPr/>
            </a:pPr>
            <a:r>
              <a:rPr lang="en" sz="2400" dirty="0">
                <a:latin typeface="Times New Roman" pitchFamily="18" charset="0"/>
                <a:cs typeface="Times New Roman" pitchFamily="18" charset="0"/>
              </a:rPr>
              <a:t>Changes in the ECG are a more frequent finding than in stable angina pectoris</a:t>
            </a:r>
          </a:p>
          <a:p>
            <a:pPr marL="0" indent="0">
              <a:buNone/>
              <a:defRPr/>
            </a:pPr>
            <a:endParaRPr lang="sr-Cyrl-RS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" sz="2400" dirty="0">
                <a:latin typeface="Times New Roman" pitchFamily="18" charset="0"/>
                <a:cs typeface="Times New Roman" pitchFamily="18" charset="0"/>
              </a:rPr>
              <a:t>A normal ECG does not exclude the diagnosis!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4996" name="Rectangle 4"/>
          <p:cNvSpPr>
            <a:spLocks noChangeArrowheads="1"/>
          </p:cNvSpPr>
          <p:nvPr/>
        </p:nvSpPr>
        <p:spPr bwMode="auto">
          <a:xfrm>
            <a:off x="6745288" y="6581776"/>
            <a:ext cx="39227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en" altLang="sr-Latn-RS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Yeghiazarians Y. et al. N Engl J Med 2002; 342: 101-14</a:t>
            </a:r>
            <a:endParaRPr lang="sr-Cyrl-RS" altLang="sr-Latn-RS" sz="1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4997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87" t="15659" r="46080" b="31673"/>
          <a:stretch>
            <a:fillRect/>
          </a:stretch>
        </p:blipFill>
        <p:spPr bwMode="auto">
          <a:xfrm>
            <a:off x="5880100" y="2708276"/>
            <a:ext cx="4787900" cy="37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0758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sr-Latn-R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Unstable angina pectoris</a:t>
            </a:r>
            <a:endParaRPr lang="en-US" altLang="sr-Latn-RS" sz="40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19289" y="2349501"/>
            <a:ext cx="8353425" cy="4232275"/>
          </a:xfrm>
        </p:spPr>
        <p:txBody>
          <a:bodyPr/>
          <a:lstStyle/>
          <a:p>
            <a:pPr>
              <a:defRPr/>
            </a:pPr>
            <a:r>
              <a:rPr lang="en" sz="2800" dirty="0">
                <a:latin typeface="Times New Roman" pitchFamily="18" charset="0"/>
                <a:cs typeface="Times New Roman" pitchFamily="18" charset="0"/>
              </a:rPr>
              <a:t>Diagnostics</a:t>
            </a:r>
          </a:p>
          <a:p>
            <a:pPr>
              <a:defRPr/>
            </a:pPr>
            <a:endParaRPr lang="sr-Cyrl-RS" sz="5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" sz="2400" dirty="0">
                <a:latin typeface="Times New Roman" pitchFamily="18" charset="0"/>
                <a:cs typeface="Times New Roman" pitchFamily="18" charset="0"/>
              </a:rPr>
              <a:t>Anamnesis</a:t>
            </a:r>
          </a:p>
          <a:p>
            <a:pPr marL="0" indent="0">
              <a:buNone/>
              <a:defRPr/>
            </a:pPr>
            <a:endParaRPr lang="sr-Cyrl-RS" sz="5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" sz="2400" dirty="0">
                <a:latin typeface="Times New Roman" pitchFamily="18" charset="0"/>
                <a:cs typeface="Times New Roman" pitchFamily="18" charset="0"/>
              </a:rPr>
              <a:t>Objective review</a:t>
            </a:r>
          </a:p>
          <a:p>
            <a:pPr marL="0" indent="0">
              <a:buNone/>
              <a:defRPr/>
            </a:pPr>
            <a:endParaRPr lang="sr-Cyrl-RS" sz="5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" sz="2400" dirty="0">
                <a:latin typeface="Times New Roman" pitchFamily="18" charset="0"/>
                <a:cs typeface="Times New Roman" pitchFamily="18" charset="0"/>
              </a:rPr>
              <a:t>Electrocardiography</a:t>
            </a:r>
          </a:p>
          <a:p>
            <a:pPr>
              <a:defRPr/>
            </a:pPr>
            <a:endParaRPr lang="sr-Cyrl-RS" sz="5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" sz="2400" dirty="0">
                <a:latin typeface="Times New Roman" pitchFamily="18" charset="0"/>
                <a:cs typeface="Times New Roman" pitchFamily="18" charset="0"/>
              </a:rPr>
              <a:t>Cardiospecific markers</a:t>
            </a:r>
          </a:p>
          <a:p>
            <a:pPr marL="0" indent="0">
              <a:buNone/>
              <a:defRPr/>
            </a:pPr>
            <a:endParaRPr lang="sr-Cyrl-RS" sz="5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" sz="2400" dirty="0">
                <a:latin typeface="Times New Roman" pitchFamily="18" charset="0"/>
                <a:cs typeface="Times New Roman" pitchFamily="18" charset="0"/>
              </a:rPr>
              <a:t>Echocardiography</a:t>
            </a:r>
          </a:p>
          <a:p>
            <a:pPr marL="0" indent="0">
              <a:buNone/>
              <a:defRPr/>
            </a:pPr>
            <a:endParaRPr lang="sr-Cyrl-RS" sz="5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" sz="2400" dirty="0">
                <a:latin typeface="Times New Roman" pitchFamily="18" charset="0"/>
                <a:cs typeface="Times New Roman" pitchFamily="18" charset="0"/>
              </a:rPr>
              <a:t>Stress test?</a:t>
            </a:r>
          </a:p>
          <a:p>
            <a:pPr marL="0" indent="0">
              <a:buNone/>
              <a:defRPr/>
            </a:pPr>
            <a:endParaRPr lang="sr-Cyrl-RS" sz="5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" sz="2400" dirty="0">
                <a:latin typeface="Times New Roman" pitchFamily="18" charset="0"/>
                <a:cs typeface="Times New Roman" pitchFamily="18" charset="0"/>
              </a:rPr>
              <a:t>Coronary angiography ( IVUS; OCT)</a:t>
            </a:r>
            <a:endParaRPr lang="sr-Cyrl-R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6020" name="Rectangle 5"/>
          <p:cNvSpPr>
            <a:spLocks noChangeArrowheads="1"/>
          </p:cNvSpPr>
          <p:nvPr/>
        </p:nvSpPr>
        <p:spPr bwMode="auto">
          <a:xfrm>
            <a:off x="6745288" y="6581776"/>
            <a:ext cx="39227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" altLang="sr-Latn-RS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ESC Guidelines for NSTE - ACS ; 2008</a:t>
            </a:r>
            <a:endParaRPr lang="en-US" altLang="sr-Latn-RS" sz="1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5094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sr-Latn-R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Unstable angina pectoris</a:t>
            </a:r>
            <a:endParaRPr lang="en-US" altLang="sr-Latn-RS" sz="40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03389" y="2500314"/>
            <a:ext cx="4105275" cy="4160837"/>
          </a:xfrm>
        </p:spPr>
        <p:txBody>
          <a:bodyPr/>
          <a:lstStyle/>
          <a:p>
            <a:pPr>
              <a:defRPr/>
            </a:pPr>
            <a:r>
              <a:rPr lang="en" sz="2400" dirty="0">
                <a:latin typeface="Times New Roman" pitchFamily="18" charset="0"/>
                <a:cs typeface="Times New Roman" pitchFamily="18" charset="0"/>
              </a:rPr>
              <a:t>An echocardiogram observes the direct consequence of myocardial ischemia</a:t>
            </a:r>
          </a:p>
          <a:p>
            <a:pPr>
              <a:buFontTx/>
              <a:buChar char="-"/>
              <a:defRPr/>
            </a:pPr>
            <a:r>
              <a:rPr lang="en" sz="2200" dirty="0">
                <a:latin typeface="Times New Roman" pitchFamily="18" charset="0"/>
                <a:cs typeface="Times New Roman" pitchFamily="18" charset="0"/>
              </a:rPr>
              <a:t>regional decrease in contractility</a:t>
            </a:r>
          </a:p>
          <a:p>
            <a:pPr marL="0" indent="0">
              <a:buNone/>
              <a:defRPr/>
            </a:pPr>
            <a:endParaRPr lang="sr-Cyrl-RS" sz="10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" sz="2400" dirty="0">
                <a:latin typeface="Times New Roman" pitchFamily="18" charset="0"/>
                <a:cs typeface="Times New Roman" pitchFamily="18" charset="0"/>
              </a:rPr>
              <a:t>If the diagnosis or suspicion of acute ischemia is not established by standard methods</a:t>
            </a:r>
          </a:p>
          <a:p>
            <a:pPr>
              <a:buFontTx/>
              <a:buChar char="-"/>
              <a:defRPr/>
            </a:pPr>
            <a:r>
              <a:rPr lang="en" sz="2200" dirty="0">
                <a:latin typeface="Times New Roman" pitchFamily="18" charset="0"/>
                <a:cs typeface="Times New Roman" pitchFamily="18" charset="0"/>
              </a:rPr>
              <a:t>medical history, ECG, troponin</a:t>
            </a:r>
          </a:p>
          <a:p>
            <a:pPr marL="0" indent="0">
              <a:buNone/>
              <a:defRPr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7044" name="Picture 5" descr="heart-disease-visual-guide-s17-man-having-echocardiogra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67439" y="2708276"/>
            <a:ext cx="4321175" cy="3744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7045" name="Text Box 4"/>
          <p:cNvSpPr txBox="1">
            <a:spLocks noChangeArrowheads="1"/>
          </p:cNvSpPr>
          <p:nvPr/>
        </p:nvSpPr>
        <p:spPr bwMode="auto">
          <a:xfrm>
            <a:off x="5943600" y="6400800"/>
            <a:ext cx="4724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en" altLang="sr-Latn-RS" sz="1200">
                <a:solidFill>
                  <a:srgbClr val="000000"/>
                </a:solidFill>
              </a:rPr>
              <a:t>Ostojić M. Recommendations in the preventive, diagnostic and therapeutic approach of patients with chest pain. Belgrade in 2002</a:t>
            </a:r>
            <a:endParaRPr lang="en-US" altLang="sr-Latn-RS" sz="12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4462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sr-Latn-R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Unstable angina pectoris</a:t>
            </a:r>
            <a:endParaRPr lang="en-US" altLang="sr-Latn-RS" sz="40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92314" y="2498726"/>
            <a:ext cx="8351837" cy="4221163"/>
          </a:xfrm>
        </p:spPr>
        <p:txBody>
          <a:bodyPr/>
          <a:lstStyle/>
          <a:p>
            <a:pPr>
              <a:defRPr/>
            </a:pPr>
            <a:r>
              <a:rPr lang="en" sz="2800" dirty="0">
                <a:latin typeface="Times New Roman" pitchFamily="18" charset="0"/>
                <a:cs typeface="Times New Roman" pitchFamily="18" charset="0"/>
              </a:rPr>
              <a:t>Stress test</a:t>
            </a:r>
            <a:endParaRPr lang="sr-Cyrl-RS" sz="5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" sz="2400" dirty="0">
                <a:latin typeface="Times New Roman" pitchFamily="18" charset="0"/>
                <a:cs typeface="Times New Roman" pitchFamily="18" charset="0"/>
              </a:rPr>
              <a:t>In stable patients, without chest pain and with normal ECG findings, who have negative troponin values in two repeated measurements</a:t>
            </a:r>
          </a:p>
          <a:p>
            <a:pPr marL="0" indent="0">
              <a:buNone/>
              <a:defRPr/>
            </a:pPr>
            <a:endParaRPr lang="sr-Cyrl-RS" sz="10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" sz="2800" dirty="0">
                <a:latin typeface="Times New Roman" pitchFamily="18" charset="0"/>
                <a:cs typeface="Times New Roman" pitchFamily="18" charset="0"/>
              </a:rPr>
              <a:t>Coronary angiography</a:t>
            </a:r>
            <a:endParaRPr lang="sr-Cyrl-RS" sz="14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" sz="2400" dirty="0">
                <a:latin typeface="Times New Roman" pitchFamily="18" charset="0"/>
                <a:cs typeface="Times New Roman" pitchFamily="18" charset="0"/>
              </a:rPr>
              <a:t>Wound - with repeated chest pains and evolutionary changes in the ECG</a:t>
            </a:r>
          </a:p>
          <a:p>
            <a:pPr>
              <a:defRPr/>
            </a:pPr>
            <a:r>
              <a:rPr lang="en" sz="2400" dirty="0">
                <a:latin typeface="Times New Roman" pitchFamily="18" charset="0"/>
                <a:cs typeface="Times New Roman" pitchFamily="18" charset="0"/>
              </a:rPr>
              <a:t>Elective - in patients without new ECG changes and repeated chest pains</a:t>
            </a:r>
          </a:p>
          <a:p>
            <a:pPr>
              <a:defRPr/>
            </a:pPr>
            <a:endParaRPr lang="sr-Cyrl-RS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068" name="Rectangle 4"/>
          <p:cNvSpPr>
            <a:spLocks noChangeArrowheads="1"/>
          </p:cNvSpPr>
          <p:nvPr/>
        </p:nvSpPr>
        <p:spPr bwMode="auto">
          <a:xfrm>
            <a:off x="6745288" y="6581776"/>
            <a:ext cx="39227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" altLang="sr-Latn-RS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ESC Guidelines for NSTE - ACS ; 2008</a:t>
            </a:r>
            <a:endParaRPr lang="en-US" altLang="sr-Latn-RS" sz="1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7428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84291" y="1062038"/>
            <a:ext cx="9768513" cy="546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44296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930318"/>
            <a:ext cx="12156971" cy="54223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8846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5" name="Picture 2" descr="C:\Users\Korisnik\Desktop\il_fullxfull.24833293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5800" y="1883229"/>
            <a:ext cx="31242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ubtitle 7"/>
          <p:cNvSpPr>
            <a:spLocks noGrp="1"/>
          </p:cNvSpPr>
          <p:nvPr>
            <p:ph type="subTitle" idx="1"/>
          </p:nvPr>
        </p:nvSpPr>
        <p:spPr>
          <a:xfrm>
            <a:off x="1620252" y="-1239252"/>
            <a:ext cx="6400800" cy="6858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752600" y="5029200"/>
            <a:ext cx="2209800" cy="1676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" altLang="en-US" sz="18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After </a:t>
            </a:r>
            <a:r>
              <a:rPr lang="en" altLang="en-US" sz="18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30-60 </a:t>
            </a:r>
            <a:r>
              <a:rPr lang="en" altLang="en-US" sz="18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minutes</a:t>
            </a:r>
            <a:r>
              <a:rPr lang="en" altLang="en-US" sz="18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" altLang="en-US" sz="18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begins</a:t>
            </a:r>
            <a:r>
              <a:rPr lang="en" altLang="en-US" sz="18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" altLang="en-US" sz="18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cellular</a:t>
            </a:r>
            <a:r>
              <a:rPr lang="en" altLang="en-US" sz="18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" altLang="en-US" sz="18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death</a:t>
            </a:r>
            <a:endParaRPr lang="en-US" altLang="en-US" sz="1800" dirty="0">
              <a:solidFill>
                <a:srgbClr val="00000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953000" y="5029200"/>
            <a:ext cx="2209800" cy="1676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" altLang="en-US" sz="18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About 80% </a:t>
            </a:r>
            <a:r>
              <a:rPr lang="en" altLang="en-US" sz="18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of the cells</a:t>
            </a:r>
            <a:r>
              <a:rPr lang="en" altLang="en-US" sz="18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" altLang="en-US" sz="18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is </a:t>
            </a:r>
            <a:r>
              <a:rPr lang="en" altLang="en-US" sz="18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at </a:t>
            </a:r>
            <a:r>
              <a:rPr lang="en" altLang="en-US" sz="18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risk </a:t>
            </a:r>
            <a:r>
              <a:rPr lang="en" altLang="en-US" sz="18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for </a:t>
            </a:r>
            <a:r>
              <a:rPr lang="en" altLang="en-US" sz="18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cellular</a:t>
            </a:r>
            <a:r>
              <a:rPr lang="en" altLang="en-US" sz="18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" altLang="en-US" sz="18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death </a:t>
            </a:r>
            <a:r>
              <a:rPr lang="en" altLang="en-US" sz="18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in </a:t>
            </a:r>
            <a:r>
              <a:rPr lang="en" altLang="en-US" sz="18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the frame</a:t>
            </a:r>
            <a:r>
              <a:rPr lang="en" altLang="en-US" sz="18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" altLang="en-US" sz="18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the first </a:t>
            </a:r>
            <a:r>
              <a:rPr lang="en" altLang="en-US" sz="18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3 </a:t>
            </a:r>
            <a:r>
              <a:rPr lang="en" altLang="en-US" sz="18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hours</a:t>
            </a:r>
            <a:endParaRPr lang="en-US" altLang="en-US" sz="1800" dirty="0">
              <a:solidFill>
                <a:srgbClr val="00000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153400" y="5029200"/>
            <a:ext cx="2209800" cy="16764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None/>
            </a:pPr>
            <a:r>
              <a:rPr lang="en" altLang="en-US" sz="18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Almost </a:t>
            </a:r>
            <a:r>
              <a:rPr lang="en" altLang="en-US" sz="18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100% </a:t>
            </a:r>
            <a:r>
              <a:rPr lang="en" altLang="en-US" sz="18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cells</a:t>
            </a:r>
            <a:r>
              <a:rPr lang="en" altLang="en-US" sz="18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" altLang="en-US" sz="18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dies</a:t>
            </a:r>
            <a:r>
              <a:rPr lang="en" altLang="en-US" sz="18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" altLang="en-US" sz="18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after </a:t>
            </a:r>
            <a:r>
              <a:rPr lang="en" altLang="en-US" sz="18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6 </a:t>
            </a:r>
            <a:r>
              <a:rPr lang="en" altLang="en-US" sz="18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hours</a:t>
            </a:r>
            <a:r>
              <a:rPr lang="en" altLang="en-US" sz="18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" altLang="en-US" sz="18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ischemia</a:t>
            </a:r>
            <a:endParaRPr lang="en-US" altLang="en-US" sz="1800" dirty="0">
              <a:solidFill>
                <a:srgbClr val="00000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sp>
        <p:nvSpPr>
          <p:cNvPr id="16390" name="Subtitle 7"/>
          <p:cNvSpPr txBox="1">
            <a:spLocks/>
          </p:cNvSpPr>
          <p:nvPr/>
        </p:nvSpPr>
        <p:spPr bwMode="auto">
          <a:xfrm>
            <a:off x="1943100" y="1058687"/>
            <a:ext cx="861060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9pPr>
          </a:lstStyle>
          <a:p>
            <a:pPr algn="ctr" fontAlgn="base">
              <a:spcAft>
                <a:spcPct val="0"/>
              </a:spcAft>
              <a:buNone/>
            </a:pPr>
            <a:r>
              <a:rPr lang="en" altLang="en-US" sz="2400" dirty="0">
                <a:solidFill>
                  <a:srgbClr val="FF0000"/>
                </a:solidFill>
                <a:latin typeface="Times New Roman" charset="0"/>
                <a:ea typeface="Times New Roman" charset="0"/>
                <a:cs typeface="Times New Roman" charset="0"/>
              </a:rPr>
              <a:t>Time </a:t>
            </a:r>
            <a:r>
              <a:rPr lang="en" altLang="en-US" sz="24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to </a:t>
            </a:r>
            <a:r>
              <a:rPr lang="en" altLang="en-US" sz="24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set up</a:t>
            </a:r>
            <a:r>
              <a:rPr lang="en" altLang="en-US" sz="24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" altLang="en-US" sz="24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diagnosis </a:t>
            </a:r>
            <a:r>
              <a:rPr lang="en" altLang="en-US" sz="24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and </a:t>
            </a:r>
            <a:r>
              <a:rPr lang="en" altLang="en-US" sz="24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onset</a:t>
            </a:r>
            <a:r>
              <a:rPr lang="en" altLang="en-US" sz="24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" altLang="en-US" sz="24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treatment</a:t>
            </a:r>
            <a:r>
              <a:rPr lang="en" altLang="en-US" sz="24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" altLang="en-US" sz="24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acute</a:t>
            </a:r>
            <a:r>
              <a:rPr lang="en" altLang="en-US" sz="24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" altLang="en-US" sz="24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coronary </a:t>
            </a:r>
            <a:r>
              <a:rPr lang="en" altLang="en-US" sz="24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syndrome </a:t>
            </a:r>
            <a:r>
              <a:rPr lang="en" altLang="en-US" sz="24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_</a:t>
            </a:r>
            <a:r>
              <a:rPr lang="en" altLang="en-US" sz="24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" altLang="en-US" sz="24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from the</a:t>
            </a:r>
            <a:r>
              <a:rPr lang="en" altLang="en-US" sz="24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" altLang="en-US" sz="24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key</a:t>
            </a:r>
            <a:r>
              <a:rPr lang="en" altLang="en-US" sz="2400" dirty="0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 </a:t>
            </a:r>
            <a:r>
              <a:rPr lang="en" altLang="en-US" sz="2400" dirty="0" err="1">
                <a:solidFill>
                  <a:srgbClr val="000000"/>
                </a:solidFill>
                <a:latin typeface="Times New Roman" charset="0"/>
                <a:ea typeface="Times New Roman" charset="0"/>
                <a:cs typeface="Times New Roman" charset="0"/>
              </a:rPr>
              <a:t>significance</a:t>
            </a:r>
            <a:endParaRPr lang="en-US" altLang="en-US" sz="2400" dirty="0">
              <a:solidFill>
                <a:srgbClr val="000000"/>
              </a:solidFill>
              <a:latin typeface="Times New Roman" charset="0"/>
              <a:ea typeface="Times New Roman" charset="0"/>
              <a:cs typeface="Times New Roman" charset="0"/>
            </a:endParaRPr>
          </a:p>
        </p:txBody>
      </p:sp>
      <p:pic>
        <p:nvPicPr>
          <p:cNvPr id="16391" name="Picture 6" descr="Rezultat slika za myocardial necrosi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2514600"/>
            <a:ext cx="2211388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2" name="Picture 8" descr="Rezultat slika za myocardial necrosi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403309"/>
            <a:ext cx="2209800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1362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ChangeArrowheads="1"/>
          </p:cNvSpPr>
          <p:nvPr>
            <p:ph type="title"/>
          </p:nvPr>
        </p:nvSpPr>
        <p:spPr>
          <a:xfrm>
            <a:off x="-791886" y="754150"/>
            <a:ext cx="8420100" cy="1112838"/>
          </a:xfrm>
        </p:spPr>
        <p:txBody>
          <a:bodyPr/>
          <a:lstStyle/>
          <a:p>
            <a:pPr eaLnBrk="1" hangingPunct="1"/>
            <a:r>
              <a:rPr lang="en" altLang="en-US"/>
              <a:t>Biomarkers</a:t>
            </a:r>
            <a:endParaRPr lang="en-US" altLang="en-US" sz="2400" i="1" dirty="0">
              <a:latin typeface="Minion" charset="0"/>
            </a:endParaRPr>
          </a:p>
        </p:txBody>
      </p:sp>
      <p:grpSp>
        <p:nvGrpSpPr>
          <p:cNvPr id="22530" name="Group 117"/>
          <p:cNvGrpSpPr>
            <a:grpSpLocks/>
          </p:cNvGrpSpPr>
          <p:nvPr/>
        </p:nvGrpSpPr>
        <p:grpSpPr bwMode="auto">
          <a:xfrm>
            <a:off x="1545162" y="2852936"/>
            <a:ext cx="5791200" cy="2438400"/>
            <a:chOff x="249" y="961"/>
            <a:chExt cx="5751" cy="1468"/>
          </a:xfrm>
        </p:grpSpPr>
        <p:sp>
          <p:nvSpPr>
            <p:cNvPr id="22534" name="Rectangle 80"/>
            <p:cNvSpPr>
              <a:spLocks noChangeArrowheads="1"/>
            </p:cNvSpPr>
            <p:nvPr/>
          </p:nvSpPr>
          <p:spPr bwMode="auto">
            <a:xfrm>
              <a:off x="2527" y="2216"/>
              <a:ext cx="1334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rgbClr val="000000"/>
                </a:buClr>
                <a:buFontTx/>
                <a:buNone/>
              </a:pPr>
              <a:r>
                <a:rPr lang="en" altLang="en-US" sz="1400">
                  <a:solidFill>
                    <a:srgbClr val="000000"/>
                  </a:solidFill>
                </a:rPr>
                <a:t>2 - 3 d</a:t>
              </a:r>
            </a:p>
          </p:txBody>
        </p:sp>
        <p:sp>
          <p:nvSpPr>
            <p:cNvPr id="22535" name="Rectangle 78"/>
            <p:cNvSpPr>
              <a:spLocks noChangeArrowheads="1"/>
            </p:cNvSpPr>
            <p:nvPr/>
          </p:nvSpPr>
          <p:spPr bwMode="auto">
            <a:xfrm>
              <a:off x="2527" y="2003"/>
              <a:ext cx="1334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rgbClr val="000000"/>
                </a:buClr>
                <a:buFontTx/>
                <a:buNone/>
              </a:pPr>
              <a:r>
                <a:rPr lang="en" altLang="en-US" sz="1400">
                  <a:solidFill>
                    <a:srgbClr val="000000"/>
                  </a:solidFill>
                </a:rPr>
                <a:t>7 - 14 d</a:t>
              </a:r>
            </a:p>
          </p:txBody>
        </p:sp>
        <p:sp>
          <p:nvSpPr>
            <p:cNvPr id="22536" name="Rectangle 76"/>
            <p:cNvSpPr>
              <a:spLocks noChangeArrowheads="1"/>
            </p:cNvSpPr>
            <p:nvPr/>
          </p:nvSpPr>
          <p:spPr bwMode="auto">
            <a:xfrm>
              <a:off x="2527" y="1790"/>
              <a:ext cx="1334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rgbClr val="000000"/>
                </a:buClr>
                <a:buFontTx/>
                <a:buNone/>
              </a:pPr>
              <a:r>
                <a:rPr lang="en" altLang="en-US" sz="1400">
                  <a:solidFill>
                    <a:srgbClr val="000000"/>
                  </a:solidFill>
                </a:rPr>
                <a:t>7 - 10 d</a:t>
              </a:r>
            </a:p>
          </p:txBody>
        </p:sp>
        <p:sp>
          <p:nvSpPr>
            <p:cNvPr id="22537" name="Rectangle 74"/>
            <p:cNvSpPr>
              <a:spLocks noChangeArrowheads="1"/>
            </p:cNvSpPr>
            <p:nvPr/>
          </p:nvSpPr>
          <p:spPr bwMode="auto">
            <a:xfrm>
              <a:off x="2527" y="1577"/>
              <a:ext cx="1334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rgbClr val="000000"/>
                </a:buClr>
                <a:buFontTx/>
                <a:buNone/>
              </a:pPr>
              <a:r>
                <a:rPr lang="en" altLang="en-US" sz="1400">
                  <a:solidFill>
                    <a:srgbClr val="000000"/>
                  </a:solidFill>
                </a:rPr>
                <a:t>1 - 2 d</a:t>
              </a:r>
            </a:p>
          </p:txBody>
        </p:sp>
        <p:sp>
          <p:nvSpPr>
            <p:cNvPr id="22538" name="Rectangle 72"/>
            <p:cNvSpPr>
              <a:spLocks noChangeArrowheads="1"/>
            </p:cNvSpPr>
            <p:nvPr/>
          </p:nvSpPr>
          <p:spPr bwMode="auto">
            <a:xfrm>
              <a:off x="2527" y="1364"/>
              <a:ext cx="1334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rgbClr val="000000"/>
                </a:buClr>
                <a:buFontTx/>
                <a:buNone/>
              </a:pPr>
              <a:r>
                <a:rPr lang="en" altLang="en-US" sz="1400">
                  <a:solidFill>
                    <a:srgbClr val="000000"/>
                  </a:solidFill>
                </a:rPr>
                <a:t>8 - 12 h</a:t>
              </a:r>
            </a:p>
          </p:txBody>
        </p:sp>
        <p:sp>
          <p:nvSpPr>
            <p:cNvPr id="22539" name="Rectangle 68"/>
            <p:cNvSpPr>
              <a:spLocks noChangeArrowheads="1"/>
            </p:cNvSpPr>
            <p:nvPr/>
          </p:nvSpPr>
          <p:spPr bwMode="auto">
            <a:xfrm>
              <a:off x="2826" y="961"/>
              <a:ext cx="1035" cy="403"/>
            </a:xfrm>
            <a:prstGeom prst="rect">
              <a:avLst/>
            </a:prstGeom>
            <a:solidFill>
              <a:srgbClr val="C2D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rgbClr val="000000"/>
                </a:buClr>
                <a:buFontTx/>
                <a:buNone/>
              </a:pPr>
              <a:r>
                <a:rPr lang="en" altLang="en-US" sz="1400" b="1">
                  <a:solidFill>
                    <a:schemeClr val="accent2"/>
                  </a:solidFill>
                </a:rPr>
                <a:t>Detection time</a:t>
              </a:r>
            </a:p>
          </p:txBody>
        </p:sp>
        <p:sp>
          <p:nvSpPr>
            <p:cNvPr id="22540" name="Rectangle 63"/>
            <p:cNvSpPr>
              <a:spLocks noChangeArrowheads="1"/>
            </p:cNvSpPr>
            <p:nvPr/>
          </p:nvSpPr>
          <p:spPr bwMode="auto">
            <a:xfrm>
              <a:off x="3861" y="2216"/>
              <a:ext cx="991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>
                <a:lnSpc>
                  <a:spcPct val="90000"/>
                </a:lnSpc>
                <a:buClr>
                  <a:srgbClr val="000000"/>
                </a:buClr>
                <a:buFontTx/>
                <a:buNone/>
              </a:pPr>
              <a:r>
                <a:rPr lang="en" altLang="en-US" sz="1400">
                  <a:solidFill>
                    <a:srgbClr val="000000"/>
                  </a:solidFill>
                </a:rPr>
                <a:t>++</a:t>
              </a:r>
            </a:p>
          </p:txBody>
        </p:sp>
        <p:sp>
          <p:nvSpPr>
            <p:cNvPr id="22541" name="Rectangle 61"/>
            <p:cNvSpPr>
              <a:spLocks noChangeArrowheads="1"/>
            </p:cNvSpPr>
            <p:nvPr/>
          </p:nvSpPr>
          <p:spPr bwMode="auto">
            <a:xfrm>
              <a:off x="3861" y="2003"/>
              <a:ext cx="991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>
                <a:lnSpc>
                  <a:spcPct val="90000"/>
                </a:lnSpc>
                <a:buClr>
                  <a:srgbClr val="000000"/>
                </a:buClr>
                <a:buFontTx/>
                <a:buNone/>
              </a:pPr>
              <a:r>
                <a:rPr lang="en" altLang="en-US" sz="1400">
                  <a:solidFill>
                    <a:srgbClr val="000000"/>
                  </a:solidFill>
                </a:rPr>
                <a:t>++++</a:t>
              </a:r>
            </a:p>
          </p:txBody>
        </p:sp>
        <p:sp>
          <p:nvSpPr>
            <p:cNvPr id="22542" name="Rectangle 59"/>
            <p:cNvSpPr>
              <a:spLocks noChangeArrowheads="1"/>
            </p:cNvSpPr>
            <p:nvPr/>
          </p:nvSpPr>
          <p:spPr bwMode="auto">
            <a:xfrm>
              <a:off x="3861" y="1790"/>
              <a:ext cx="991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>
                <a:lnSpc>
                  <a:spcPct val="90000"/>
                </a:lnSpc>
                <a:buClr>
                  <a:srgbClr val="000000"/>
                </a:buClr>
                <a:buFontTx/>
                <a:buNone/>
              </a:pPr>
              <a:r>
                <a:rPr lang="en" altLang="en-US" sz="1400">
                  <a:solidFill>
                    <a:srgbClr val="000000"/>
                  </a:solidFill>
                </a:rPr>
                <a:t>++++</a:t>
              </a:r>
            </a:p>
          </p:txBody>
        </p:sp>
        <p:sp>
          <p:nvSpPr>
            <p:cNvPr id="22543" name="Rectangle 57"/>
            <p:cNvSpPr>
              <a:spLocks noChangeArrowheads="1"/>
            </p:cNvSpPr>
            <p:nvPr/>
          </p:nvSpPr>
          <p:spPr bwMode="auto">
            <a:xfrm>
              <a:off x="3861" y="1577"/>
              <a:ext cx="991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>
                <a:lnSpc>
                  <a:spcPct val="90000"/>
                </a:lnSpc>
                <a:buClr>
                  <a:srgbClr val="000000"/>
                </a:buClr>
                <a:buFontTx/>
                <a:buNone/>
              </a:pPr>
              <a:r>
                <a:rPr lang="en" altLang="en-US" sz="1400">
                  <a:solidFill>
                    <a:srgbClr val="000000"/>
                  </a:solidFill>
                </a:rPr>
                <a:t>+++</a:t>
              </a:r>
            </a:p>
          </p:txBody>
        </p:sp>
        <p:sp>
          <p:nvSpPr>
            <p:cNvPr id="22544" name="Rectangle 55"/>
            <p:cNvSpPr>
              <a:spLocks noChangeArrowheads="1"/>
            </p:cNvSpPr>
            <p:nvPr/>
          </p:nvSpPr>
          <p:spPr bwMode="auto">
            <a:xfrm>
              <a:off x="3861" y="1364"/>
              <a:ext cx="991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>
                <a:lnSpc>
                  <a:spcPct val="90000"/>
                </a:lnSpc>
                <a:buClr>
                  <a:srgbClr val="000000"/>
                </a:buClr>
                <a:buFontTx/>
                <a:buNone/>
              </a:pPr>
              <a:r>
                <a:rPr lang="en" altLang="en-US" sz="1400">
                  <a:solidFill>
                    <a:srgbClr val="000000"/>
                  </a:solidFill>
                </a:rPr>
                <a:t>+++</a:t>
              </a:r>
            </a:p>
          </p:txBody>
        </p:sp>
        <p:sp>
          <p:nvSpPr>
            <p:cNvPr id="22545" name="Rectangle 51"/>
            <p:cNvSpPr>
              <a:spLocks noChangeArrowheads="1"/>
            </p:cNvSpPr>
            <p:nvPr/>
          </p:nvSpPr>
          <p:spPr bwMode="auto">
            <a:xfrm>
              <a:off x="3861" y="961"/>
              <a:ext cx="991" cy="403"/>
            </a:xfrm>
            <a:prstGeom prst="rect">
              <a:avLst/>
            </a:prstGeom>
            <a:solidFill>
              <a:srgbClr val="C2D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>
                <a:lnSpc>
                  <a:spcPct val="90000"/>
                </a:lnSpc>
                <a:buClr>
                  <a:srgbClr val="000000"/>
                </a:buClr>
                <a:buFontTx/>
                <a:buNone/>
              </a:pPr>
              <a:r>
                <a:rPr lang="en" altLang="en-US" sz="1400" b="1">
                  <a:solidFill>
                    <a:schemeClr val="accent2"/>
                  </a:solidFill>
                </a:rPr>
                <a:t>Sensitivity</a:t>
              </a:r>
            </a:p>
          </p:txBody>
        </p:sp>
        <p:sp>
          <p:nvSpPr>
            <p:cNvPr id="22546" name="Rectangle 45"/>
            <p:cNvSpPr>
              <a:spLocks noChangeArrowheads="1"/>
            </p:cNvSpPr>
            <p:nvPr/>
          </p:nvSpPr>
          <p:spPr bwMode="auto">
            <a:xfrm>
              <a:off x="1392" y="2216"/>
              <a:ext cx="113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rgbClr val="000000"/>
                </a:buClr>
                <a:buFontTx/>
                <a:buNone/>
              </a:pPr>
              <a:r>
                <a:rPr lang="en" altLang="en-US" sz="1400">
                  <a:solidFill>
                    <a:srgbClr val="000000"/>
                  </a:solidFill>
                </a:rPr>
                <a:t>4 - 6 h</a:t>
              </a:r>
            </a:p>
          </p:txBody>
        </p:sp>
        <p:sp>
          <p:nvSpPr>
            <p:cNvPr id="22547" name="Rectangle 43"/>
            <p:cNvSpPr>
              <a:spLocks noChangeArrowheads="1"/>
            </p:cNvSpPr>
            <p:nvPr/>
          </p:nvSpPr>
          <p:spPr bwMode="auto">
            <a:xfrm>
              <a:off x="1392" y="2003"/>
              <a:ext cx="113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rgbClr val="000000"/>
                </a:buClr>
                <a:buFontTx/>
                <a:buNone/>
              </a:pPr>
              <a:r>
                <a:rPr lang="en" altLang="en-US" sz="1400">
                  <a:solidFill>
                    <a:srgbClr val="000000"/>
                  </a:solidFill>
                </a:rPr>
                <a:t>3-4 hours</a:t>
              </a:r>
            </a:p>
          </p:txBody>
        </p:sp>
        <p:sp>
          <p:nvSpPr>
            <p:cNvPr id="22548" name="Rectangle 41"/>
            <p:cNvSpPr>
              <a:spLocks noChangeArrowheads="1"/>
            </p:cNvSpPr>
            <p:nvPr/>
          </p:nvSpPr>
          <p:spPr bwMode="auto">
            <a:xfrm>
              <a:off x="1392" y="1790"/>
              <a:ext cx="113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rgbClr val="000000"/>
                </a:buClr>
                <a:buFontTx/>
                <a:buNone/>
              </a:pPr>
              <a:r>
                <a:rPr lang="en" altLang="en-US" sz="1400">
                  <a:solidFill>
                    <a:srgbClr val="000000"/>
                  </a:solidFill>
                </a:rPr>
                <a:t>3-4 hours</a:t>
              </a:r>
            </a:p>
          </p:txBody>
        </p:sp>
        <p:sp>
          <p:nvSpPr>
            <p:cNvPr id="22549" name="Rectangle 39"/>
            <p:cNvSpPr>
              <a:spLocks noChangeArrowheads="1"/>
            </p:cNvSpPr>
            <p:nvPr/>
          </p:nvSpPr>
          <p:spPr bwMode="auto">
            <a:xfrm>
              <a:off x="1392" y="1577"/>
              <a:ext cx="113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rgbClr val="000000"/>
                </a:buClr>
                <a:buFontTx/>
                <a:buNone/>
              </a:pPr>
              <a:r>
                <a:rPr lang="en" altLang="en-US" sz="1400">
                  <a:solidFill>
                    <a:srgbClr val="000000"/>
                  </a:solidFill>
                </a:rPr>
                <a:t>2-3 hours</a:t>
              </a:r>
            </a:p>
          </p:txBody>
        </p:sp>
        <p:sp>
          <p:nvSpPr>
            <p:cNvPr id="22550" name="Rectangle 37"/>
            <p:cNvSpPr>
              <a:spLocks noChangeArrowheads="1"/>
            </p:cNvSpPr>
            <p:nvPr/>
          </p:nvSpPr>
          <p:spPr bwMode="auto">
            <a:xfrm>
              <a:off x="1392" y="1364"/>
              <a:ext cx="1135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rgbClr val="000000"/>
                </a:buClr>
                <a:buFontTx/>
                <a:buNone/>
              </a:pPr>
              <a:r>
                <a:rPr lang="en" altLang="en-US" sz="1400">
                  <a:solidFill>
                    <a:srgbClr val="000000"/>
                  </a:solidFill>
                </a:rPr>
                <a:t>1.5 - 2 h</a:t>
              </a:r>
            </a:p>
          </p:txBody>
        </p:sp>
        <p:sp>
          <p:nvSpPr>
            <p:cNvPr id="22551" name="Rectangle 33"/>
            <p:cNvSpPr>
              <a:spLocks noChangeArrowheads="1"/>
            </p:cNvSpPr>
            <p:nvPr/>
          </p:nvSpPr>
          <p:spPr bwMode="auto">
            <a:xfrm>
              <a:off x="1392" y="961"/>
              <a:ext cx="1434" cy="403"/>
            </a:xfrm>
            <a:prstGeom prst="rect">
              <a:avLst/>
            </a:prstGeom>
            <a:solidFill>
              <a:srgbClr val="C2D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 algn="ctr">
                <a:lnSpc>
                  <a:spcPct val="90000"/>
                </a:lnSpc>
                <a:buClr>
                  <a:srgbClr val="000000"/>
                </a:buClr>
                <a:buFontTx/>
                <a:buNone/>
              </a:pPr>
              <a:r>
                <a:rPr lang="en" altLang="en-US" sz="1400" b="1">
                  <a:solidFill>
                    <a:schemeClr val="accent2"/>
                  </a:solidFill>
                </a:rPr>
                <a:t>Possibility of first detection</a:t>
              </a:r>
            </a:p>
          </p:txBody>
        </p:sp>
        <p:sp>
          <p:nvSpPr>
            <p:cNvPr id="22552" name="Rectangle 7"/>
            <p:cNvSpPr>
              <a:spLocks noChangeArrowheads="1"/>
            </p:cNvSpPr>
            <p:nvPr/>
          </p:nvSpPr>
          <p:spPr bwMode="auto">
            <a:xfrm>
              <a:off x="4852" y="2216"/>
              <a:ext cx="1080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>
                <a:lnSpc>
                  <a:spcPct val="90000"/>
                </a:lnSpc>
                <a:buClr>
                  <a:srgbClr val="000000"/>
                </a:buClr>
                <a:buFontTx/>
                <a:buNone/>
              </a:pPr>
              <a:r>
                <a:rPr lang="en" altLang="en-US" sz="1400">
                  <a:solidFill>
                    <a:srgbClr val="000000"/>
                  </a:solidFill>
                </a:rPr>
                <a:t>++</a:t>
              </a:r>
            </a:p>
          </p:txBody>
        </p:sp>
        <p:sp>
          <p:nvSpPr>
            <p:cNvPr id="22553" name="Rectangle 8"/>
            <p:cNvSpPr>
              <a:spLocks noChangeArrowheads="1"/>
            </p:cNvSpPr>
            <p:nvPr/>
          </p:nvSpPr>
          <p:spPr bwMode="auto">
            <a:xfrm>
              <a:off x="249" y="2216"/>
              <a:ext cx="1143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>
                <a:lnSpc>
                  <a:spcPct val="90000"/>
                </a:lnSpc>
                <a:buClr>
                  <a:srgbClr val="000000"/>
                </a:buClr>
                <a:buFontTx/>
                <a:buNone/>
              </a:pPr>
              <a:r>
                <a:rPr lang="en" altLang="en-US" sz="1400">
                  <a:solidFill>
                    <a:srgbClr val="000000"/>
                  </a:solidFill>
                </a:rPr>
                <a:t>CK</a:t>
              </a:r>
            </a:p>
          </p:txBody>
        </p:sp>
        <p:sp>
          <p:nvSpPr>
            <p:cNvPr id="22554" name="Rectangle 9"/>
            <p:cNvSpPr>
              <a:spLocks noChangeArrowheads="1"/>
            </p:cNvSpPr>
            <p:nvPr/>
          </p:nvSpPr>
          <p:spPr bwMode="auto">
            <a:xfrm>
              <a:off x="4852" y="2003"/>
              <a:ext cx="1080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>
                <a:lnSpc>
                  <a:spcPct val="90000"/>
                </a:lnSpc>
                <a:buClr>
                  <a:srgbClr val="000000"/>
                </a:buClr>
                <a:buFontTx/>
                <a:buNone/>
              </a:pPr>
              <a:r>
                <a:rPr lang="en" altLang="en-US" sz="1400">
                  <a:solidFill>
                    <a:srgbClr val="000000"/>
                  </a:solidFill>
                </a:rPr>
                <a:t>++++</a:t>
              </a:r>
            </a:p>
          </p:txBody>
        </p:sp>
        <p:sp>
          <p:nvSpPr>
            <p:cNvPr id="22555" name="Rectangle 10"/>
            <p:cNvSpPr>
              <a:spLocks noChangeArrowheads="1"/>
            </p:cNvSpPr>
            <p:nvPr/>
          </p:nvSpPr>
          <p:spPr bwMode="auto">
            <a:xfrm>
              <a:off x="249" y="2003"/>
              <a:ext cx="1143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>
                <a:lnSpc>
                  <a:spcPct val="90000"/>
                </a:lnSpc>
                <a:buClr>
                  <a:srgbClr val="000000"/>
                </a:buClr>
                <a:buFontTx/>
                <a:buNone/>
              </a:pPr>
              <a:r>
                <a:rPr lang="en" altLang="en-US" sz="1400">
                  <a:solidFill>
                    <a:srgbClr val="000000"/>
                  </a:solidFill>
                </a:rPr>
                <a:t>Troponin T</a:t>
              </a:r>
            </a:p>
          </p:txBody>
        </p:sp>
        <p:sp>
          <p:nvSpPr>
            <p:cNvPr id="22556" name="Rectangle 11"/>
            <p:cNvSpPr>
              <a:spLocks noChangeArrowheads="1"/>
            </p:cNvSpPr>
            <p:nvPr/>
          </p:nvSpPr>
          <p:spPr bwMode="auto">
            <a:xfrm>
              <a:off x="4852" y="1790"/>
              <a:ext cx="1080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>
                <a:lnSpc>
                  <a:spcPct val="90000"/>
                </a:lnSpc>
                <a:buClr>
                  <a:srgbClr val="000000"/>
                </a:buClr>
                <a:buFontTx/>
                <a:buNone/>
              </a:pPr>
              <a:r>
                <a:rPr lang="en" altLang="en-US" sz="1400">
                  <a:solidFill>
                    <a:srgbClr val="000000"/>
                  </a:solidFill>
                </a:rPr>
                <a:t>++++</a:t>
              </a:r>
            </a:p>
          </p:txBody>
        </p:sp>
        <p:sp>
          <p:nvSpPr>
            <p:cNvPr id="22557" name="Rectangle 12"/>
            <p:cNvSpPr>
              <a:spLocks noChangeArrowheads="1"/>
            </p:cNvSpPr>
            <p:nvPr/>
          </p:nvSpPr>
          <p:spPr bwMode="auto">
            <a:xfrm>
              <a:off x="249" y="1790"/>
              <a:ext cx="1143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>
                <a:lnSpc>
                  <a:spcPct val="90000"/>
                </a:lnSpc>
                <a:buClr>
                  <a:srgbClr val="000000"/>
                </a:buClr>
                <a:buFontTx/>
                <a:buNone/>
              </a:pPr>
              <a:r>
                <a:rPr lang="en" altLang="en-US" sz="1400">
                  <a:solidFill>
                    <a:srgbClr val="000000"/>
                  </a:solidFill>
                </a:rPr>
                <a:t>Troponin I</a:t>
              </a:r>
            </a:p>
          </p:txBody>
        </p:sp>
        <p:sp>
          <p:nvSpPr>
            <p:cNvPr id="22558" name="Rectangle 13"/>
            <p:cNvSpPr>
              <a:spLocks noChangeArrowheads="1"/>
            </p:cNvSpPr>
            <p:nvPr/>
          </p:nvSpPr>
          <p:spPr bwMode="auto">
            <a:xfrm>
              <a:off x="4852" y="1577"/>
              <a:ext cx="1080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>
                <a:lnSpc>
                  <a:spcPct val="90000"/>
                </a:lnSpc>
                <a:buClr>
                  <a:srgbClr val="000000"/>
                </a:buClr>
                <a:buFontTx/>
                <a:buNone/>
              </a:pPr>
              <a:r>
                <a:rPr lang="en" altLang="en-US" sz="1400">
                  <a:solidFill>
                    <a:srgbClr val="000000"/>
                  </a:solidFill>
                </a:rPr>
                <a:t>+++</a:t>
              </a:r>
            </a:p>
          </p:txBody>
        </p:sp>
        <p:sp>
          <p:nvSpPr>
            <p:cNvPr id="22559" name="Rectangle 14"/>
            <p:cNvSpPr>
              <a:spLocks noChangeArrowheads="1"/>
            </p:cNvSpPr>
            <p:nvPr/>
          </p:nvSpPr>
          <p:spPr bwMode="auto">
            <a:xfrm>
              <a:off x="249" y="1577"/>
              <a:ext cx="1143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>
                <a:lnSpc>
                  <a:spcPct val="90000"/>
                </a:lnSpc>
                <a:buClr>
                  <a:srgbClr val="000000"/>
                </a:buClr>
                <a:buFontTx/>
                <a:buNone/>
              </a:pPr>
              <a:r>
                <a:rPr lang="en" altLang="en-US" sz="1400">
                  <a:solidFill>
                    <a:srgbClr val="000000"/>
                  </a:solidFill>
                </a:rPr>
                <a:t>CK-MB</a:t>
              </a:r>
            </a:p>
          </p:txBody>
        </p:sp>
        <p:sp>
          <p:nvSpPr>
            <p:cNvPr id="22560" name="Rectangle 15"/>
            <p:cNvSpPr>
              <a:spLocks noChangeArrowheads="1"/>
            </p:cNvSpPr>
            <p:nvPr/>
          </p:nvSpPr>
          <p:spPr bwMode="auto">
            <a:xfrm>
              <a:off x="4852" y="1364"/>
              <a:ext cx="1080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>
                <a:lnSpc>
                  <a:spcPct val="90000"/>
                </a:lnSpc>
                <a:buClr>
                  <a:srgbClr val="000000"/>
                </a:buClr>
                <a:buFontTx/>
                <a:buNone/>
              </a:pPr>
              <a:r>
                <a:rPr lang="en" altLang="en-US" sz="1400">
                  <a:solidFill>
                    <a:srgbClr val="000000"/>
                  </a:solidFill>
                </a:rPr>
                <a:t>+</a:t>
              </a:r>
            </a:p>
          </p:txBody>
        </p:sp>
        <p:sp>
          <p:nvSpPr>
            <p:cNvPr id="22561" name="Rectangle 16"/>
            <p:cNvSpPr>
              <a:spLocks noChangeArrowheads="1"/>
            </p:cNvSpPr>
            <p:nvPr/>
          </p:nvSpPr>
          <p:spPr bwMode="auto">
            <a:xfrm>
              <a:off x="249" y="1364"/>
              <a:ext cx="1143" cy="2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>
                <a:lnSpc>
                  <a:spcPct val="90000"/>
                </a:lnSpc>
                <a:buClr>
                  <a:srgbClr val="000000"/>
                </a:buClr>
                <a:buFontTx/>
                <a:buNone/>
              </a:pPr>
              <a:r>
                <a:rPr lang="en" altLang="en-US" sz="1400">
                  <a:solidFill>
                    <a:srgbClr val="000000"/>
                  </a:solidFill>
                </a:rPr>
                <a:t>Myoglobin</a:t>
              </a:r>
            </a:p>
          </p:txBody>
        </p:sp>
        <p:sp>
          <p:nvSpPr>
            <p:cNvPr id="22562" name="Rectangle 19"/>
            <p:cNvSpPr>
              <a:spLocks noChangeArrowheads="1"/>
            </p:cNvSpPr>
            <p:nvPr/>
          </p:nvSpPr>
          <p:spPr bwMode="auto">
            <a:xfrm>
              <a:off x="4852" y="961"/>
              <a:ext cx="1148" cy="403"/>
            </a:xfrm>
            <a:prstGeom prst="rect">
              <a:avLst/>
            </a:prstGeom>
            <a:solidFill>
              <a:srgbClr val="C2D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>
                <a:lnSpc>
                  <a:spcPct val="90000"/>
                </a:lnSpc>
                <a:buClr>
                  <a:srgbClr val="000000"/>
                </a:buClr>
                <a:buFontTx/>
                <a:buNone/>
              </a:pPr>
              <a:r>
                <a:rPr lang="en" altLang="en-US" sz="1400" b="1">
                  <a:solidFill>
                    <a:schemeClr val="accent2"/>
                  </a:solidFill>
                </a:rPr>
                <a:t>Specificity</a:t>
              </a:r>
            </a:p>
          </p:txBody>
        </p:sp>
        <p:sp>
          <p:nvSpPr>
            <p:cNvPr id="22563" name="Rectangle 20"/>
            <p:cNvSpPr>
              <a:spLocks noChangeArrowheads="1"/>
            </p:cNvSpPr>
            <p:nvPr/>
          </p:nvSpPr>
          <p:spPr bwMode="auto">
            <a:xfrm>
              <a:off x="249" y="961"/>
              <a:ext cx="1143" cy="403"/>
            </a:xfrm>
            <a:prstGeom prst="rect">
              <a:avLst/>
            </a:prstGeom>
            <a:solidFill>
              <a:srgbClr val="C2D6C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Font typeface="Arial" charset="0"/>
                <a:buChar char="•"/>
                <a:defRPr sz="3200">
                  <a:solidFill>
                    <a:schemeClr val="tx1"/>
                  </a:solidFill>
                  <a:latin typeface="Calibri" charset="0"/>
                </a:defRPr>
              </a:lvl1pPr>
              <a:lvl2pPr marL="742950" indent="-285750">
                <a:spcBef>
                  <a:spcPct val="20000"/>
                </a:spcBef>
                <a:buFont typeface="Arial" charset="0"/>
                <a:buChar char="–"/>
                <a:defRPr sz="2800">
                  <a:solidFill>
                    <a:schemeClr val="tx1"/>
                  </a:solidFill>
                  <a:latin typeface="Calibri" charset="0"/>
                </a:defRPr>
              </a:lvl2pPr>
              <a:lvl3pPr marL="1143000" indent="-228600">
                <a:spcBef>
                  <a:spcPct val="20000"/>
                </a:spcBef>
                <a:buFont typeface="Arial" charset="0"/>
                <a:buChar char="•"/>
                <a:defRPr sz="2400">
                  <a:solidFill>
                    <a:schemeClr val="tx1"/>
                  </a:solidFill>
                  <a:latin typeface="Calibri" charset="0"/>
                </a:defRPr>
              </a:lvl3pPr>
              <a:lvl4pPr marL="1600200" indent="-228600">
                <a:spcBef>
                  <a:spcPct val="20000"/>
                </a:spcBef>
                <a:buFont typeface="Arial" charset="0"/>
                <a:buChar char="–"/>
                <a:defRPr sz="2000">
                  <a:solidFill>
                    <a:schemeClr val="tx1"/>
                  </a:solidFill>
                  <a:latin typeface="Calibri" charset="0"/>
                </a:defRPr>
              </a:lvl4pPr>
              <a:lvl5pPr marL="2057400" indent="-228600">
                <a:spcBef>
                  <a:spcPct val="20000"/>
                </a:spcBef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charset="0"/>
                <a:buChar char="»"/>
                <a:defRPr sz="2000">
                  <a:solidFill>
                    <a:schemeClr val="tx1"/>
                  </a:solidFill>
                  <a:latin typeface="Calibri" charset="0"/>
                </a:defRPr>
              </a:lvl9pPr>
            </a:lstStyle>
            <a:p>
              <a:pPr>
                <a:lnSpc>
                  <a:spcPct val="90000"/>
                </a:lnSpc>
                <a:buClr>
                  <a:srgbClr val="000000"/>
                </a:buClr>
                <a:buFontTx/>
                <a:buNone/>
              </a:pPr>
              <a:r>
                <a:rPr lang="en" altLang="en-US" sz="1400" b="1">
                  <a:solidFill>
                    <a:schemeClr val="accent2"/>
                  </a:solidFill>
                </a:rPr>
                <a:t>Marker</a:t>
              </a:r>
            </a:p>
          </p:txBody>
        </p:sp>
        <p:sp>
          <p:nvSpPr>
            <p:cNvPr id="22564" name="Line 22"/>
            <p:cNvSpPr>
              <a:spLocks noChangeShapeType="1"/>
            </p:cNvSpPr>
            <p:nvPr/>
          </p:nvSpPr>
          <p:spPr bwMode="auto">
            <a:xfrm>
              <a:off x="249" y="1364"/>
              <a:ext cx="568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565" name="Line 24"/>
            <p:cNvSpPr>
              <a:spLocks noChangeShapeType="1"/>
            </p:cNvSpPr>
            <p:nvPr/>
          </p:nvSpPr>
          <p:spPr bwMode="auto">
            <a:xfrm>
              <a:off x="249" y="1577"/>
              <a:ext cx="568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566" name="Line 25"/>
            <p:cNvSpPr>
              <a:spLocks noChangeShapeType="1"/>
            </p:cNvSpPr>
            <p:nvPr/>
          </p:nvSpPr>
          <p:spPr bwMode="auto">
            <a:xfrm>
              <a:off x="249" y="1790"/>
              <a:ext cx="568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567" name="Line 26"/>
            <p:cNvSpPr>
              <a:spLocks noChangeShapeType="1"/>
            </p:cNvSpPr>
            <p:nvPr/>
          </p:nvSpPr>
          <p:spPr bwMode="auto">
            <a:xfrm>
              <a:off x="249" y="2003"/>
              <a:ext cx="568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568" name="Line 27"/>
            <p:cNvSpPr>
              <a:spLocks noChangeShapeType="1"/>
            </p:cNvSpPr>
            <p:nvPr/>
          </p:nvSpPr>
          <p:spPr bwMode="auto">
            <a:xfrm>
              <a:off x="249" y="2216"/>
              <a:ext cx="568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532" name="TextBox 1"/>
          <p:cNvSpPr txBox="1">
            <a:spLocks noChangeArrowheads="1"/>
          </p:cNvSpPr>
          <p:nvPr/>
        </p:nvSpPr>
        <p:spPr bwMode="auto">
          <a:xfrm>
            <a:off x="2203450" y="6427788"/>
            <a:ext cx="8464550" cy="430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charset="0"/>
              </a:defRPr>
            </a:lvl9pPr>
          </a:lstStyle>
          <a:p>
            <a:pPr algn="r">
              <a:spcBef>
                <a:spcPct val="30000"/>
              </a:spcBef>
              <a:buFontTx/>
              <a:buNone/>
            </a:pPr>
            <a:r>
              <a:rPr lang="en" altLang="en-US" sz="1100">
                <a:solidFill>
                  <a:srgbClr val="000000"/>
                </a:solidFill>
                <a:latin typeface="Arial" charset="0"/>
              </a:rPr>
              <a:t>*TIMI: Thrombolysis in Myocardial Infarction</a:t>
            </a:r>
          </a:p>
          <a:p>
            <a:pPr algn="r">
              <a:spcBef>
                <a:spcPct val="0"/>
              </a:spcBef>
              <a:buFontTx/>
              <a:buNone/>
            </a:pPr>
            <a:r>
              <a:rPr lang="en" altLang="en-US" sz="1100">
                <a:solidFill>
                  <a:srgbClr val="000000"/>
                </a:solidFill>
                <a:latin typeface="Arial" charset="0"/>
              </a:rPr>
              <a:t>French et al. Heart 2004; 90: 99–106</a:t>
            </a:r>
          </a:p>
        </p:txBody>
      </p:sp>
      <p:pic>
        <p:nvPicPr>
          <p:cNvPr id="22533" name="Picture 2" descr="Rezultat slika za troponi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2410" y="1067242"/>
            <a:ext cx="3865918" cy="54306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 Placeholder 1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1334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76200"/>
            <a:ext cx="8229600" cy="1143000"/>
          </a:xfrm>
        </p:spPr>
        <p:txBody>
          <a:bodyPr>
            <a:normAutofit/>
          </a:bodyPr>
          <a:lstStyle/>
          <a:p>
            <a:r>
              <a:rPr lang="en" dirty="0">
                <a:latin typeface="Times New Roman" pitchFamily="18" charset="0"/>
                <a:cs typeface="Times New Roman" pitchFamily="18" charset="0"/>
              </a:rPr>
              <a:t>AKS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828800" y="644099"/>
            <a:ext cx="8382000" cy="5334000"/>
          </a:xfrm>
        </p:spPr>
        <p:txBody>
          <a:bodyPr>
            <a:normAutofit/>
          </a:bodyPr>
          <a:lstStyle/>
          <a:p>
            <a:endParaRPr lang="vi-VN" dirty="0"/>
          </a:p>
          <a:p>
            <a:pPr>
              <a:buFont typeface="Wingdings" pitchFamily="2" charset="2"/>
              <a:buChar char="Ø"/>
            </a:pPr>
            <a:r>
              <a:rPr lang="en" sz="2400" dirty="0">
                <a:latin typeface="Times New Roman" pitchFamily="18" charset="0"/>
                <a:cs typeface="Times New Roman" pitchFamily="18" charset="0"/>
              </a:rPr>
              <a:t>15-20 million patients per year se reviews in UC with acute with pain in chest or others symptoms which one indicate on IM _ in Europe and USA STEMI, clinical the painting and ECG  </a:t>
            </a:r>
            <a:r>
              <a:rPr lang="en" sz="2400" dirty="0" smtClean="0">
                <a:latin typeface="Times New Roman" pitchFamily="18" charset="0"/>
                <a:cs typeface="Times New Roman" pitchFamily="18" charset="0"/>
              </a:rPr>
              <a:t>diagnosis</a:t>
            </a:r>
            <a:r>
              <a:rPr lang="sr-Cyrl-RS" sz="2400" dirty="0"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" sz="2400" dirty="0">
                <a:latin typeface="Times New Roman" pitchFamily="18" charset="0"/>
                <a:cs typeface="Times New Roman" pitchFamily="18" charset="0"/>
              </a:rPr>
              <a:t>revascularization ...</a:t>
            </a:r>
            <a:endParaRPr lang="hr-HR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endParaRPr lang="hr-HR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" sz="2400" dirty="0" err="1">
                <a:latin typeface="Times New Roman" pitchFamily="18" charset="0"/>
                <a:cs typeface="Times New Roman" pitchFamily="18" charset="0"/>
              </a:rPr>
              <a:t>but </a:t>
            </a:r>
            <a:r>
              <a:rPr lang="en" sz="2400" dirty="0">
                <a:latin typeface="Times New Roman" pitchFamily="18" charset="0"/>
                <a:cs typeface="Times New Roman" pitchFamily="18" charset="0"/>
              </a:rPr>
              <a:t>, STEMI </a:t>
            </a:r>
            <a:r>
              <a:rPr lang="en" sz="2400" dirty="0" err="1">
                <a:latin typeface="Times New Roman" pitchFamily="18" charset="0"/>
                <a:cs typeface="Times New Roman" pitchFamily="18" charset="0"/>
              </a:rPr>
              <a:t>presents</a:t>
            </a:r>
            <a:r>
              <a:rPr lang="e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" sz="2400" dirty="0" err="1">
                <a:latin typeface="Times New Roman" pitchFamily="18" charset="0"/>
                <a:cs typeface="Times New Roman" pitchFamily="18" charset="0"/>
              </a:rPr>
              <a:t>only</a:t>
            </a:r>
            <a:r>
              <a:rPr lang="e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" sz="2400" dirty="0" err="1">
                <a:latin typeface="Times New Roman" pitchFamily="18" charset="0"/>
                <a:cs typeface="Times New Roman" pitchFamily="18" charset="0"/>
              </a:rPr>
              <a:t>about </a:t>
            </a:r>
            <a:r>
              <a:rPr lang="en" sz="2400" dirty="0">
                <a:latin typeface="Times New Roman" pitchFamily="18" charset="0"/>
                <a:cs typeface="Times New Roman" pitchFamily="18" charset="0"/>
              </a:rPr>
              <a:t>5% </a:t>
            </a:r>
            <a:r>
              <a:rPr lang="en" sz="2400" dirty="0" err="1">
                <a:latin typeface="Times New Roman" pitchFamily="18" charset="0"/>
                <a:cs typeface="Times New Roman" pitchFamily="18" charset="0"/>
              </a:rPr>
              <a:t>of all</a:t>
            </a:r>
            <a:r>
              <a:rPr lang="e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" sz="2400" dirty="0" err="1">
                <a:latin typeface="Times New Roman" pitchFamily="18" charset="0"/>
                <a:cs typeface="Times New Roman" pitchFamily="18" charset="0"/>
              </a:rPr>
              <a:t>the patient</a:t>
            </a:r>
            <a:r>
              <a:rPr lang="e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" sz="2400" dirty="0" err="1">
                <a:latin typeface="Times New Roman" pitchFamily="18" charset="0"/>
                <a:cs typeface="Times New Roman" pitchFamily="18" charset="0"/>
              </a:rPr>
              <a:t>with</a:t>
            </a:r>
            <a:r>
              <a:rPr lang="e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" sz="2400" dirty="0" err="1">
                <a:latin typeface="Times New Roman" pitchFamily="18" charset="0"/>
                <a:cs typeface="Times New Roman" pitchFamily="18" charset="0"/>
              </a:rPr>
              <a:t>acute</a:t>
            </a:r>
            <a:r>
              <a:rPr lang="e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" sz="2400" dirty="0" err="1">
                <a:latin typeface="Times New Roman" pitchFamily="18" charset="0"/>
                <a:cs typeface="Times New Roman" pitchFamily="18" charset="0"/>
              </a:rPr>
              <a:t>with pain</a:t>
            </a:r>
            <a:r>
              <a:rPr lang="e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" sz="2400" dirty="0" err="1">
                <a:latin typeface="Times New Roman" pitchFamily="18" charset="0"/>
                <a:cs typeface="Times New Roman" pitchFamily="18" charset="0"/>
              </a:rPr>
              <a:t>in </a:t>
            </a:r>
            <a:r>
              <a:rPr lang="en" sz="2400" dirty="0">
                <a:latin typeface="Times New Roman" pitchFamily="18" charset="0"/>
                <a:cs typeface="Times New Roman" pitchFamily="18" charset="0"/>
              </a:rPr>
              <a:t>the chest1risk </a:t>
            </a:r>
            <a:r>
              <a:rPr lang="en" sz="2400" dirty="0" err="1"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e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" sz="2400" dirty="0" err="1">
                <a:latin typeface="Times New Roman" pitchFamily="18" charset="0"/>
                <a:cs typeface="Times New Roman" pitchFamily="18" charset="0"/>
              </a:rPr>
              <a:t>death</a:t>
            </a:r>
            <a:r>
              <a:rPr lang="e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" sz="2400" dirty="0" err="1">
                <a:latin typeface="Times New Roman" pitchFamily="18" charset="0"/>
                <a:cs typeface="Times New Roman" pitchFamily="18" charset="0"/>
              </a:rPr>
              <a:t>is</a:t>
            </a:r>
            <a:r>
              <a:rPr lang="e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" sz="2400" dirty="0" err="1">
                <a:latin typeface="Times New Roman" pitchFamily="18" charset="0"/>
                <a:cs typeface="Times New Roman" pitchFamily="18" charset="0"/>
              </a:rPr>
              <a:t>the biggest</a:t>
            </a:r>
            <a:r>
              <a:rPr lang="e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" sz="2400" dirty="0" err="1">
                <a:latin typeface="Times New Roman" pitchFamily="18" charset="0"/>
                <a:cs typeface="Times New Roman" pitchFamily="18" charset="0"/>
              </a:rPr>
              <a:t>inside of</a:t>
            </a:r>
            <a:r>
              <a:rPr lang="e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" sz="2400" dirty="0" err="1">
                <a:latin typeface="Times New Roman" pitchFamily="18" charset="0"/>
                <a:cs typeface="Times New Roman" pitchFamily="18" charset="0"/>
              </a:rPr>
              <a:t>the first ones</a:t>
            </a:r>
            <a:r>
              <a:rPr lang="e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" sz="2400" dirty="0" err="1">
                <a:latin typeface="Times New Roman" pitchFamily="18" charset="0"/>
                <a:cs typeface="Times New Roman" pitchFamily="18" charset="0"/>
              </a:rPr>
              <a:t>hours</a:t>
            </a:r>
            <a:r>
              <a:rPr lang="e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" sz="2400" dirty="0" err="1">
                <a:latin typeface="Times New Roman" pitchFamily="18" charset="0"/>
                <a:cs typeface="Times New Roman" pitchFamily="18" charset="0"/>
              </a:rPr>
              <a:t>from the</a:t>
            </a:r>
            <a:r>
              <a:rPr lang="en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" sz="2400" dirty="0" err="1">
                <a:latin typeface="Times New Roman" pitchFamily="18" charset="0"/>
                <a:cs typeface="Times New Roman" pitchFamily="18" charset="0"/>
              </a:rPr>
              <a:t>occurrence of </a:t>
            </a:r>
            <a:r>
              <a:rPr lang="en" sz="2400" dirty="0">
                <a:latin typeface="Times New Roman" pitchFamily="18" charset="0"/>
                <a:cs typeface="Times New Roman" pitchFamily="18" charset="0"/>
              </a:rPr>
              <a:t>MI 2</a:t>
            </a:r>
            <a:endParaRPr lang="en-US" sz="2400" dirty="0"/>
          </a:p>
        </p:txBody>
      </p:sp>
      <p:sp>
        <p:nvSpPr>
          <p:cNvPr id="4" name="TextBox 3"/>
          <p:cNvSpPr txBox="1"/>
          <p:nvPr/>
        </p:nvSpPr>
        <p:spPr>
          <a:xfrm>
            <a:off x="1524000" y="5562602"/>
            <a:ext cx="91440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Apple FS, Wu AH, Jaffe AS .European Society of Cardiology and American College of Cardiology guidelines for redefinition of myocardial infarction: how to use existing assays clinically and for clinical trials. Am Heart J 2002;144:981-986.</a:t>
            </a:r>
            <a:endParaRPr lang="x-none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 eaLnBrk="0" fontAlgn="base" hangingPunct="0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High-sensitive troponin T measurements: what do we gain and what are the </a:t>
            </a:r>
            <a:r>
              <a:rPr lang="en" sz="1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challenges? Raphael</a:t>
            </a:r>
            <a:r>
              <a:rPr lang="en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" sz="1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Twerenbold </a:t>
            </a:r>
            <a:r>
              <a:rPr lang="en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Allan Jaffe, Tobias </a:t>
            </a:r>
            <a:r>
              <a:rPr lang="en" sz="1200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Reichlin </a:t>
            </a:r>
            <a:r>
              <a:rPr lang="en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Miriam Reiter, Christian Mueller . DOI: http://dx.doi.org/10.1093/eurheartj/ehr492 579-586</a:t>
            </a:r>
          </a:p>
        </p:txBody>
      </p:sp>
    </p:spTree>
    <p:extLst>
      <p:ext uri="{BB962C8B-B14F-4D97-AF65-F5344CB8AC3E}">
        <p14:creationId xmlns:p14="http://schemas.microsoft.com/office/powerpoint/2010/main" val="1686015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41050" name="Group 58"/>
          <p:cNvGraphicFramePr>
            <a:graphicFrameLocks noGrp="1"/>
          </p:cNvGraphicFramePr>
          <p:nvPr/>
        </p:nvGraphicFramePr>
        <p:xfrm>
          <a:off x="2552700" y="2852738"/>
          <a:ext cx="2667000" cy="701052"/>
        </p:xfrm>
        <a:graphic>
          <a:graphicData uri="http://schemas.openxmlformats.org/drawingml/2006/table">
            <a:tbl>
              <a:tblPr/>
              <a:tblGrid>
                <a:gridCol w="2667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831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Verdana" pitchFamily="34" charset="0"/>
                        </a:rPr>
                        <a:t>without ST elevation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T="45726" marB="4572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41000" name="Group 8"/>
          <p:cNvGraphicFramePr>
            <a:graphicFrameLocks noGrp="1"/>
          </p:cNvGraphicFramePr>
          <p:nvPr/>
        </p:nvGraphicFramePr>
        <p:xfrm>
          <a:off x="6710364" y="2857500"/>
          <a:ext cx="2733675" cy="457200"/>
        </p:xfrm>
        <a:graphic>
          <a:graphicData uri="http://schemas.openxmlformats.org/drawingml/2006/table">
            <a:tbl>
              <a:tblPr/>
              <a:tblGrid>
                <a:gridCol w="27336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" sz="2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2"/>
                          </a:solidFill>
                          <a:effectLst/>
                          <a:latin typeface="Verdana" pitchFamily="34" charset="0"/>
                        </a:rPr>
                        <a:t>with ST elevation</a:t>
                      </a:r>
                      <a:endParaRPr kumimoji="0" 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2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46" marR="91446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41044" name="Group 52"/>
          <p:cNvGraphicFramePr>
            <a:graphicFrameLocks noGrp="1"/>
          </p:cNvGraphicFramePr>
          <p:nvPr/>
        </p:nvGraphicFramePr>
        <p:xfrm>
          <a:off x="1847850" y="4267200"/>
          <a:ext cx="2166938" cy="600192"/>
        </p:xfrm>
        <a:graphic>
          <a:graphicData uri="http://schemas.openxmlformats.org/drawingml/2006/table">
            <a:tbl>
              <a:tblPr/>
              <a:tblGrid>
                <a:gridCol w="21669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000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" sz="19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AP non stabilis</a:t>
                      </a:r>
                      <a:endParaRPr kumimoji="0" lang="sr-Cyrl-RS" sz="19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" sz="1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Troponin reference</a:t>
                      </a:r>
                      <a:endParaRPr kumimoji="0" lang="en-US" sz="12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26" marR="91426" marT="45588" marB="4558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9892" name="Line 20"/>
          <p:cNvSpPr>
            <a:spLocks noChangeShapeType="1"/>
          </p:cNvSpPr>
          <p:nvPr/>
        </p:nvSpPr>
        <p:spPr bwMode="auto">
          <a:xfrm flipH="1">
            <a:off x="3962400" y="2636838"/>
            <a:ext cx="2133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sr-Latn-RS"/>
          </a:p>
        </p:txBody>
      </p:sp>
      <p:sp>
        <p:nvSpPr>
          <p:cNvPr id="79893" name="Line 22"/>
          <p:cNvSpPr>
            <a:spLocks noChangeShapeType="1"/>
          </p:cNvSpPr>
          <p:nvPr/>
        </p:nvSpPr>
        <p:spPr bwMode="auto">
          <a:xfrm>
            <a:off x="5856288" y="2636838"/>
            <a:ext cx="2057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sr-Latn-RS"/>
          </a:p>
        </p:txBody>
      </p:sp>
      <p:sp>
        <p:nvSpPr>
          <p:cNvPr id="79894" name="Line 24"/>
          <p:cNvSpPr>
            <a:spLocks noChangeShapeType="1"/>
          </p:cNvSpPr>
          <p:nvPr/>
        </p:nvSpPr>
        <p:spPr bwMode="auto">
          <a:xfrm>
            <a:off x="3886200" y="32766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sr-Latn-RS"/>
          </a:p>
        </p:txBody>
      </p:sp>
      <p:sp>
        <p:nvSpPr>
          <p:cNvPr id="79895" name="Line 25"/>
          <p:cNvSpPr>
            <a:spLocks noChangeShapeType="1"/>
          </p:cNvSpPr>
          <p:nvPr/>
        </p:nvSpPr>
        <p:spPr bwMode="auto">
          <a:xfrm flipH="1">
            <a:off x="2986088" y="3733800"/>
            <a:ext cx="990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sr-Latn-RS"/>
          </a:p>
        </p:txBody>
      </p:sp>
      <p:sp>
        <p:nvSpPr>
          <p:cNvPr id="79896" name="Line 26"/>
          <p:cNvSpPr>
            <a:spLocks noChangeShapeType="1"/>
          </p:cNvSpPr>
          <p:nvPr/>
        </p:nvSpPr>
        <p:spPr bwMode="auto">
          <a:xfrm>
            <a:off x="3962400" y="3733800"/>
            <a:ext cx="990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sr-Latn-RS"/>
          </a:p>
        </p:txBody>
      </p:sp>
      <p:graphicFrame>
        <p:nvGraphicFramePr>
          <p:cNvPr id="341046" name="Group 5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269780"/>
              </p:ext>
            </p:extLst>
          </p:nvPr>
        </p:nvGraphicFramePr>
        <p:xfrm>
          <a:off x="7239000" y="3933825"/>
          <a:ext cx="1981200" cy="487436"/>
        </p:xfrm>
        <a:graphic>
          <a:graphicData uri="http://schemas.openxmlformats.org/drawingml/2006/table">
            <a:tbl>
              <a:tblPr/>
              <a:tblGrid>
                <a:gridCol w="1981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873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 </a:t>
                      </a:r>
                      <a:r>
                        <a:rPr kumimoji="0" lang="en" sz="2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ST</a:t>
                      </a:r>
                      <a:r>
                        <a:rPr kumimoji="0" lang="en" sz="2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EMI</a:t>
                      </a:r>
                    </a:p>
                  </a:txBody>
                  <a:tcPr marT="45598" marB="4559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341045" name="Group 5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0326416"/>
              </p:ext>
            </p:extLst>
          </p:nvPr>
        </p:nvGraphicFramePr>
        <p:xfrm>
          <a:off x="4114801" y="4191000"/>
          <a:ext cx="1909763" cy="676414"/>
        </p:xfrm>
        <a:graphic>
          <a:graphicData uri="http://schemas.openxmlformats.org/drawingml/2006/table">
            <a:tbl>
              <a:tblPr/>
              <a:tblGrid>
                <a:gridCol w="19097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76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r>
                        <a:rPr kumimoji="0" lang="e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N</a:t>
                      </a:r>
                      <a:r>
                        <a:rPr kumimoji="0" lang="e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ST</a:t>
                      </a:r>
                      <a:r>
                        <a:rPr kumimoji="0" lang="en" sz="2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EMI</a:t>
                      </a:r>
                      <a:endParaRPr kumimoji="0" lang="sr-Cyrl-R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2"/>
                        </a:buClr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en" sz="1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Verdana" pitchFamily="34" charset="0"/>
                        </a:rPr>
                        <a:t>Troponin positive</a:t>
                      </a:r>
                      <a:endParaRPr kumimoji="0" lang="en-US" sz="12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Verdana" pitchFamily="34" charset="0"/>
                      </a:endParaRPr>
                    </a:p>
                  </a:txBody>
                  <a:tcPr marL="91467" marR="91467" marT="45599" marB="4559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79909" name="Line 39"/>
          <p:cNvSpPr>
            <a:spLocks noChangeShapeType="1"/>
          </p:cNvSpPr>
          <p:nvPr/>
        </p:nvSpPr>
        <p:spPr bwMode="auto">
          <a:xfrm>
            <a:off x="2986088" y="3733800"/>
            <a:ext cx="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sr-Latn-RS"/>
          </a:p>
        </p:txBody>
      </p:sp>
      <p:sp>
        <p:nvSpPr>
          <p:cNvPr id="79910" name="Line 40"/>
          <p:cNvSpPr>
            <a:spLocks noChangeShapeType="1"/>
          </p:cNvSpPr>
          <p:nvPr/>
        </p:nvSpPr>
        <p:spPr bwMode="auto">
          <a:xfrm>
            <a:off x="4943475" y="3733800"/>
            <a:ext cx="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sr-Latn-RS"/>
          </a:p>
        </p:txBody>
      </p:sp>
      <p:sp>
        <p:nvSpPr>
          <p:cNvPr id="79911" name="Line 41"/>
          <p:cNvSpPr>
            <a:spLocks noChangeShapeType="1"/>
          </p:cNvSpPr>
          <p:nvPr/>
        </p:nvSpPr>
        <p:spPr bwMode="auto">
          <a:xfrm>
            <a:off x="8153400" y="3086100"/>
            <a:ext cx="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sr-Latn-RS"/>
          </a:p>
        </p:txBody>
      </p:sp>
      <p:pic>
        <p:nvPicPr>
          <p:cNvPr id="79912" name="Picture 4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1" y="5029201"/>
            <a:ext cx="2251075" cy="159067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9913" name="Picture 4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5029201"/>
            <a:ext cx="1905000" cy="1617663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9914" name="Picture 4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5976" y="5029201"/>
            <a:ext cx="1800225" cy="1590675"/>
          </a:xfrm>
          <a:prstGeom prst="rect">
            <a:avLst/>
          </a:prstGeom>
          <a:noFill/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9915" name="AutoShape 47"/>
          <p:cNvSpPr>
            <a:spLocks noChangeArrowheads="1"/>
          </p:cNvSpPr>
          <p:nvPr/>
        </p:nvSpPr>
        <p:spPr bwMode="auto">
          <a:xfrm>
            <a:off x="8077200" y="5029200"/>
            <a:ext cx="152400" cy="762000"/>
          </a:xfrm>
          <a:prstGeom prst="upArrow">
            <a:avLst>
              <a:gd name="adj1" fmla="val 50000"/>
              <a:gd name="adj2" fmla="val 125000"/>
            </a:avLst>
          </a:prstGeom>
          <a:solidFill>
            <a:schemeClr val="accent1"/>
          </a:solidFill>
          <a:ln w="9525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sr-Latn-RS" sz="1800"/>
          </a:p>
        </p:txBody>
      </p:sp>
      <p:sp>
        <p:nvSpPr>
          <p:cNvPr id="79916" name="Rectangle 4"/>
          <p:cNvSpPr>
            <a:spLocks noChangeArrowheads="1"/>
          </p:cNvSpPr>
          <p:nvPr/>
        </p:nvSpPr>
        <p:spPr bwMode="auto">
          <a:xfrm>
            <a:off x="5170488" y="6635750"/>
            <a:ext cx="5484812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buClr>
                <a:schemeClr val="hlink"/>
              </a:buClr>
              <a:buSzPct val="70000"/>
              <a:buFont typeface="Wingdings" panose="05000000000000000000" pitchFamily="2" charset="2"/>
              <a:buNone/>
            </a:pPr>
            <a:r>
              <a:rPr lang="en" altLang="sr-Latn-RS" sz="1200">
                <a:latin typeface="Times New Roman" panose="02020603050405020304" pitchFamily="18" charset="0"/>
                <a:cs typeface="Times New Roman" panose="02020603050405020304" pitchFamily="18" charset="0"/>
              </a:rPr>
              <a:t>Vrhovac B. et al. Internal Medicine. Medicinska naklada, Zagreb 2008;6: 582-599</a:t>
            </a:r>
          </a:p>
        </p:txBody>
      </p:sp>
      <p:sp>
        <p:nvSpPr>
          <p:cNvPr id="79917" name="Content Placeholder 2"/>
          <p:cNvSpPr txBox="1">
            <a:spLocks/>
          </p:cNvSpPr>
          <p:nvPr/>
        </p:nvSpPr>
        <p:spPr bwMode="auto">
          <a:xfrm>
            <a:off x="1630364" y="2124076"/>
            <a:ext cx="8929687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" altLang="sr-Latn-R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Electrocardiographic classification</a:t>
            </a:r>
          </a:p>
          <a:p>
            <a:endParaRPr lang="en-US" altLang="sr-Latn-R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Arrow Connector 4"/>
          <p:cNvCxnSpPr>
            <a:stCxn id="79892" idx="1"/>
          </p:cNvCxnSpPr>
          <p:nvPr/>
        </p:nvCxnSpPr>
        <p:spPr>
          <a:xfrm>
            <a:off x="3962400" y="2636838"/>
            <a:ext cx="0" cy="144462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>
            <a:off x="7913688" y="2628900"/>
            <a:ext cx="0" cy="1524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920" name="Title 1"/>
          <p:cNvSpPr txBox="1">
            <a:spLocks/>
          </p:cNvSpPr>
          <p:nvPr/>
        </p:nvSpPr>
        <p:spPr bwMode="auto">
          <a:xfrm>
            <a:off x="1981200" y="1268413"/>
            <a:ext cx="8229600" cy="927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" altLang="sr-Latn-RS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Acute coronary syndrome</a:t>
            </a:r>
            <a:endParaRPr lang="en-US" altLang="sr-Latn-RS" sz="4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Oval 1"/>
          <p:cNvSpPr/>
          <p:nvPr/>
        </p:nvSpPr>
        <p:spPr>
          <a:xfrm>
            <a:off x="1630364" y="4000500"/>
            <a:ext cx="2484437" cy="1157288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32075" y="92075"/>
            <a:ext cx="6448425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4982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1" y="1340768"/>
            <a:ext cx="8449515" cy="4383186"/>
          </a:xfrm>
        </p:spPr>
      </p:pic>
    </p:spTree>
    <p:extLst>
      <p:ext uri="{BB962C8B-B14F-4D97-AF65-F5344CB8AC3E}">
        <p14:creationId xmlns:p14="http://schemas.microsoft.com/office/powerpoint/2010/main" val="182098975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51584" y="1062038"/>
            <a:ext cx="8306714" cy="5607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43074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>
                <a:latin typeface="Times New Roman" pitchFamily="18" charset="0"/>
                <a:cs typeface="Times New Roman" pitchFamily="18" charset="0"/>
              </a:rPr>
              <a:t>Diagnosis: EKG</a:t>
            </a:r>
          </a:p>
        </p:txBody>
      </p:sp>
      <p:sp>
        <p:nvSpPr>
          <p:cNvPr id="104452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 b="1" dirty="0">
                <a:latin typeface="Times New Roman" pitchFamily="18" charset="0"/>
                <a:cs typeface="Times New Roman" pitchFamily="18" charset="0"/>
              </a:rPr>
              <a:t>Localization</a:t>
            </a:r>
          </a:p>
          <a:p>
            <a:pPr lvl="1" eaLnBrk="1" hangingPunct="1">
              <a:defRPr/>
            </a:pPr>
            <a:r>
              <a:rPr lang="en" sz="2000" dirty="0">
                <a:latin typeface="Times New Roman" pitchFamily="18" charset="0"/>
                <a:cs typeface="Times New Roman" pitchFamily="18" charset="0"/>
              </a:rPr>
              <a:t>Front</a:t>
            </a:r>
          </a:p>
          <a:p>
            <a:pPr lvl="1" eaLnBrk="1" hangingPunct="1">
              <a:defRPr/>
            </a:pPr>
            <a:r>
              <a:rPr lang="en" sz="2000" dirty="0">
                <a:latin typeface="Times New Roman" pitchFamily="18" charset="0"/>
                <a:cs typeface="Times New Roman" pitchFamily="18" charset="0"/>
              </a:rPr>
              <a:t>Anteroseptal</a:t>
            </a:r>
          </a:p>
          <a:p>
            <a:pPr lvl="1" eaLnBrk="1" hangingPunct="1">
              <a:defRPr/>
            </a:pPr>
            <a:r>
              <a:rPr lang="en" sz="2000" dirty="0">
                <a:latin typeface="Times New Roman" pitchFamily="18" charset="0"/>
                <a:cs typeface="Times New Roman" pitchFamily="18" charset="0"/>
              </a:rPr>
              <a:t>diaphragmatic (inferior)</a:t>
            </a:r>
          </a:p>
          <a:p>
            <a:pPr lvl="1" eaLnBrk="1" hangingPunct="1">
              <a:defRPr/>
            </a:pPr>
            <a:r>
              <a:rPr lang="en" sz="2000" dirty="0">
                <a:latin typeface="Times New Roman" pitchFamily="18" charset="0"/>
                <a:cs typeface="Times New Roman" pitchFamily="18" charset="0"/>
              </a:rPr>
              <a:t>Lateral</a:t>
            </a:r>
          </a:p>
          <a:p>
            <a:pPr lvl="1" eaLnBrk="1" hangingPunct="1">
              <a:defRPr/>
            </a:pPr>
            <a:r>
              <a:rPr lang="en" sz="2000" dirty="0">
                <a:latin typeface="Times New Roman" pitchFamily="18" charset="0"/>
                <a:cs typeface="Times New Roman" pitchFamily="18" charset="0"/>
              </a:rPr>
              <a:t>High lateral (pars alta)</a:t>
            </a:r>
          </a:p>
          <a:p>
            <a:pPr lvl="1" eaLnBrk="1" hangingPunct="1">
              <a:defRPr/>
            </a:pPr>
            <a:r>
              <a:rPr lang="en" sz="2000" dirty="0">
                <a:latin typeface="Times New Roman" pitchFamily="18" charset="0"/>
                <a:cs typeface="Times New Roman" pitchFamily="18" charset="0"/>
              </a:rPr>
              <a:t>posterior</a:t>
            </a:r>
          </a:p>
          <a:p>
            <a:pPr lvl="1" eaLnBrk="1" hangingPunct="1">
              <a:defRPr/>
            </a:pPr>
            <a:r>
              <a:rPr lang="en" sz="2000" dirty="0">
                <a:latin typeface="Times New Roman" pitchFamily="18" charset="0"/>
                <a:cs typeface="Times New Roman" pitchFamily="18" charset="0"/>
              </a:rPr>
              <a:t>Right ventricle</a:t>
            </a:r>
            <a:endParaRPr lang="sr-Latn-CS" sz="2000" dirty="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4453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" b="1">
                <a:latin typeface="Times New Roman" pitchFamily="18" charset="0"/>
                <a:cs typeface="Times New Roman" pitchFamily="18" charset="0"/>
              </a:rPr>
              <a:t>ECG leads</a:t>
            </a:r>
            <a:endParaRPr lang="sr-Latn-CS" sz="2400">
              <a:latin typeface="Times New Roman" pitchFamily="18" charset="0"/>
              <a:cs typeface="Times New Roman" pitchFamily="18" charset="0"/>
            </a:endParaRPr>
          </a:p>
          <a:p>
            <a:pPr eaLnBrk="1" hangingPunct="1">
              <a:defRPr/>
            </a:pPr>
            <a:r>
              <a:rPr lang="en" sz="2400">
                <a:latin typeface="Times New Roman" pitchFamily="18" charset="0"/>
                <a:cs typeface="Times New Roman" pitchFamily="18" charset="0"/>
              </a:rPr>
              <a:t>I, aVL, V1-V6 (Q, ST ˆ)</a:t>
            </a:r>
          </a:p>
          <a:p>
            <a:pPr eaLnBrk="1" hangingPunct="1">
              <a:defRPr/>
            </a:pPr>
            <a:r>
              <a:rPr lang="en" sz="2400">
                <a:latin typeface="Times New Roman" pitchFamily="18" charset="0"/>
                <a:cs typeface="Times New Roman" pitchFamily="18" charset="0"/>
              </a:rPr>
              <a:t>V1-V3 (Q, ST ˆ)</a:t>
            </a:r>
          </a:p>
          <a:p>
            <a:pPr eaLnBrk="1" hangingPunct="1">
              <a:defRPr/>
            </a:pPr>
            <a:r>
              <a:rPr lang="en" sz="2400">
                <a:latin typeface="Times New Roman" pitchFamily="18" charset="0"/>
                <a:cs typeface="Times New Roman" pitchFamily="18" charset="0"/>
              </a:rPr>
              <a:t>II, III, aVF (Q, ST ˆ)</a:t>
            </a:r>
          </a:p>
          <a:p>
            <a:pPr eaLnBrk="1" hangingPunct="1">
              <a:defRPr/>
            </a:pPr>
            <a:r>
              <a:rPr lang="en" sz="2400">
                <a:latin typeface="Times New Roman" pitchFamily="18" charset="0"/>
                <a:cs typeface="Times New Roman" pitchFamily="18" charset="0"/>
              </a:rPr>
              <a:t>I, aVL, V4-V6 (Q, ST ˆ)</a:t>
            </a:r>
          </a:p>
          <a:p>
            <a:pPr eaLnBrk="1" hangingPunct="1">
              <a:defRPr/>
            </a:pPr>
            <a:r>
              <a:rPr lang="en" sz="2400">
                <a:latin typeface="Times New Roman" pitchFamily="18" charset="0"/>
                <a:cs typeface="Times New Roman" pitchFamily="18" charset="0"/>
              </a:rPr>
              <a:t>I, aVL (Q, ST ˆ)</a:t>
            </a:r>
          </a:p>
          <a:p>
            <a:pPr eaLnBrk="1" hangingPunct="1">
              <a:defRPr/>
            </a:pPr>
            <a:r>
              <a:rPr lang="en" sz="2400">
                <a:latin typeface="Times New Roman" pitchFamily="18" charset="0"/>
                <a:cs typeface="Times New Roman" pitchFamily="18" charset="0"/>
              </a:rPr>
              <a:t>V1-V3 (R, STˇ)</a:t>
            </a:r>
          </a:p>
          <a:p>
            <a:pPr eaLnBrk="1" hangingPunct="1">
              <a:defRPr/>
            </a:pPr>
            <a:r>
              <a:rPr lang="en" sz="2400">
                <a:latin typeface="Times New Roman" pitchFamily="18" charset="0"/>
                <a:cs typeface="Times New Roman" pitchFamily="18" charset="0"/>
              </a:rPr>
              <a:t>V4R (ST </a:t>
            </a:r>
            <a:r>
              <a:rPr lang="en" sz="2400"/>
              <a:t>ˆ)</a:t>
            </a:r>
          </a:p>
        </p:txBody>
      </p:sp>
    </p:spTree>
    <p:extLst>
      <p:ext uri="{BB962C8B-B14F-4D97-AF65-F5344CB8AC3E}">
        <p14:creationId xmlns:p14="http://schemas.microsoft.com/office/powerpoint/2010/main" val="29045875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2C43C6-4F92-1347-A70D-0AB0CF3FF7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dirty="0"/>
              <a:t>Complications of </a:t>
            </a:r>
            <a:r>
              <a:rPr lang="en" dirty="0" err="1"/>
              <a:t>myocardial infarction</a:t>
            </a:r>
            <a:endParaRPr lang="x-none" dirty="0"/>
          </a:p>
        </p:txBody>
      </p:sp>
      <p:pic>
        <p:nvPicPr>
          <p:cNvPr id="19460" name="Picture 4" descr="Complicaciones post IAM | Cardiología">
            <a:extLst>
              <a:ext uri="{FF2B5EF4-FFF2-40B4-BE49-F238E27FC236}">
                <a16:creationId xmlns:a16="http://schemas.microsoft.com/office/drawing/2014/main" id="{83777021-9B01-FC4E-8362-67B31C72020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13"/>
          <a:stretch/>
        </p:blipFill>
        <p:spPr bwMode="auto">
          <a:xfrm>
            <a:off x="3423328" y="2060848"/>
            <a:ext cx="5345344" cy="46577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429232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dirty="0" err="1" smtClean="0">
                <a:latin typeface="Times" charset="0"/>
                <a:ea typeface="Times" charset="0"/>
                <a:cs typeface="Times" charset="0"/>
              </a:rPr>
              <a:t>Which</a:t>
            </a:r>
            <a:r>
              <a:rPr lang="en" dirty="0" smtClean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" dirty="0" err="1" smtClean="0">
                <a:latin typeface="Times" charset="0"/>
                <a:ea typeface="Times" charset="0"/>
                <a:cs typeface="Times" charset="0"/>
              </a:rPr>
              <a:t>form </a:t>
            </a:r>
            <a:r>
              <a:rPr lang="en" dirty="0" smtClean="0">
                <a:latin typeface="Times" charset="0"/>
                <a:ea typeface="Times" charset="0"/>
                <a:cs typeface="Times" charset="0"/>
              </a:rPr>
              <a:t>AKS </a:t>
            </a:r>
            <a:r>
              <a:rPr lang="en" dirty="0" err="1" smtClean="0">
                <a:latin typeface="Times" charset="0"/>
                <a:ea typeface="Times" charset="0"/>
                <a:cs typeface="Times" charset="0"/>
              </a:rPr>
              <a:t>is</a:t>
            </a:r>
            <a:r>
              <a:rPr lang="en" dirty="0" smtClean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" dirty="0" err="1" smtClean="0">
                <a:latin typeface="Times" charset="0"/>
                <a:ea typeface="Times" charset="0"/>
                <a:cs typeface="Times" charset="0"/>
              </a:rPr>
              <a:t>in</a:t>
            </a:r>
            <a:r>
              <a:rPr lang="en" dirty="0" smtClean="0">
                <a:latin typeface="Times" charset="0"/>
                <a:ea typeface="Times" charset="0"/>
                <a:cs typeface="Times" charset="0"/>
              </a:rPr>
              <a:t> </a:t>
            </a:r>
            <a:r>
              <a:rPr lang="en" dirty="0" err="1" smtClean="0">
                <a:latin typeface="Times" charset="0"/>
                <a:ea typeface="Times" charset="0"/>
                <a:cs typeface="Times" charset="0"/>
              </a:rPr>
              <a:t>the question </a:t>
            </a:r>
            <a:r>
              <a:rPr lang="en" dirty="0" smtClean="0">
                <a:latin typeface="Times" charset="0"/>
                <a:ea typeface="Times" charset="0"/>
                <a:cs typeface="Times" charset="0"/>
              </a:rPr>
              <a:t>?</a:t>
            </a:r>
            <a:endParaRPr lang="en-US" dirty="0">
              <a:latin typeface="Times" charset="0"/>
              <a:ea typeface="Times" charset="0"/>
              <a:cs typeface="Times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257175" indent="-257175">
              <a:buFont typeface="+mj-lt"/>
              <a:buAutoNum type="arabicPeriod"/>
            </a:pPr>
            <a:r>
              <a:rPr lang="en" sz="2800" dirty="0">
                <a:latin typeface="Times" charset="0"/>
                <a:ea typeface="Times" charset="0"/>
                <a:cs typeface="Times" charset="0"/>
              </a:rPr>
              <a:t>STEMI</a:t>
            </a:r>
            <a:endParaRPr lang="en-US" sz="2800" dirty="0">
              <a:latin typeface="Times" charset="0"/>
              <a:ea typeface="Times" charset="0"/>
              <a:cs typeface="Times" charset="0"/>
            </a:endParaRPr>
          </a:p>
          <a:p>
            <a:pPr marL="257175" indent="-257175">
              <a:buFont typeface="+mj-lt"/>
              <a:buAutoNum type="arabicPeriod"/>
            </a:pPr>
            <a:endParaRPr lang="en-US" sz="2800" dirty="0">
              <a:latin typeface="Times" charset="0"/>
              <a:ea typeface="Times" charset="0"/>
              <a:cs typeface="Times" charset="0"/>
            </a:endParaRPr>
          </a:p>
          <a:p>
            <a:pPr marL="257175" indent="-257175">
              <a:buFont typeface="+mj-lt"/>
              <a:buAutoNum type="arabicPeriod"/>
            </a:pPr>
            <a:r>
              <a:rPr lang="en" sz="2800" dirty="0">
                <a:latin typeface="Times" charset="0"/>
                <a:ea typeface="Times" charset="0"/>
                <a:cs typeface="Times" charset="0"/>
              </a:rPr>
              <a:t>APNS</a:t>
            </a:r>
            <a:endParaRPr lang="en-US" sz="2800" dirty="0">
              <a:latin typeface="Times" charset="0"/>
              <a:ea typeface="Times" charset="0"/>
              <a:cs typeface="Times" charset="0"/>
            </a:endParaRPr>
          </a:p>
          <a:p>
            <a:pPr marL="257175" indent="-257175">
              <a:buFont typeface="+mj-lt"/>
              <a:buAutoNum type="arabicPeriod"/>
            </a:pPr>
            <a:endParaRPr lang="en-US" sz="2800" dirty="0">
              <a:latin typeface="Times" charset="0"/>
              <a:ea typeface="Times" charset="0"/>
              <a:cs typeface="Times" charset="0"/>
            </a:endParaRPr>
          </a:p>
          <a:p>
            <a:pPr marL="257175" indent="-257175">
              <a:buFont typeface="+mj-lt"/>
              <a:buAutoNum type="arabicPeriod"/>
            </a:pPr>
            <a:r>
              <a:rPr lang="en" sz="2800" dirty="0">
                <a:latin typeface="Times" charset="0"/>
                <a:ea typeface="Times" charset="0"/>
                <a:cs typeface="Times" charset="0"/>
              </a:rPr>
              <a:t>NSTEMI</a:t>
            </a:r>
            <a:endParaRPr lang="en-US" sz="2800" dirty="0">
              <a:latin typeface="Times" charset="0"/>
              <a:ea typeface="Times" charset="0"/>
              <a:cs typeface="Time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254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45002" y="1028319"/>
            <a:ext cx="5797296" cy="891540"/>
          </a:xfrm>
        </p:spPr>
        <p:txBody>
          <a:bodyPr>
            <a:normAutofit/>
          </a:bodyPr>
          <a:lstStyle/>
          <a:p>
            <a:r>
              <a:rPr lang="en" dirty="0" smtClean="0">
                <a:latin typeface="Times" charset="0"/>
                <a:ea typeface="Times" charset="0"/>
                <a:cs typeface="Times" charset="0"/>
              </a:rPr>
              <a:t>GRACE RISK SCORE</a:t>
            </a:r>
            <a:endParaRPr lang="en-US" dirty="0">
              <a:latin typeface="Times" charset="0"/>
              <a:ea typeface="Times" charset="0"/>
              <a:cs typeface="Times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225" y="2075873"/>
            <a:ext cx="4953000" cy="3975944"/>
          </a:xfrm>
        </p:spPr>
      </p:pic>
    </p:spTree>
    <p:extLst>
      <p:ext uri="{BB962C8B-B14F-4D97-AF65-F5344CB8AC3E}">
        <p14:creationId xmlns:p14="http://schemas.microsoft.com/office/powerpoint/2010/main" val="3126604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half" idx="2"/>
          </p:nvPr>
        </p:nvSpPr>
        <p:spPr>
          <a:xfrm>
            <a:off x="2826027" y="2008586"/>
            <a:ext cx="2901255" cy="3289436"/>
          </a:xfrm>
        </p:spPr>
        <p:txBody>
          <a:bodyPr/>
          <a:lstStyle/>
          <a:p>
            <a:r>
              <a:rPr lang="en" sz="1800" dirty="0">
                <a:latin typeface="Times New Roman" pitchFamily="18" charset="0"/>
                <a:cs typeface="Times New Roman" pitchFamily="18" charset="0"/>
              </a:rPr>
              <a:t>According to the values of the GRACE score, perform the PCI procedure urgently &lt; 120 min, early in the first 24 to 72 hours, or treat the patient in the following months as other patients with coronary atherosclerosis.</a:t>
            </a:r>
            <a:endParaRPr lang="sr-Cyrl-BA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4294967295"/>
          </p:nvPr>
        </p:nvSpPr>
        <p:spPr>
          <a:xfrm>
            <a:off x="5852854" y="2008585"/>
            <a:ext cx="3725750" cy="479822"/>
          </a:xfrm>
          <a:prstGeom prst="rect">
            <a:avLst/>
          </a:prstGeom>
        </p:spPr>
        <p:txBody>
          <a:bodyPr>
            <a:normAutofit fontScale="47500" lnSpcReduction="20000"/>
          </a:bodyPr>
          <a:lstStyle/>
          <a:p>
            <a:r>
              <a:rPr lang="en" dirty="0">
                <a:latin typeface="Times New Roman" pitchFamily="18" charset="0"/>
                <a:cs typeface="Times New Roman" pitchFamily="18" charset="0"/>
              </a:rPr>
              <a:t>The value of GRACE i mortality rate in 6 m </a:t>
            </a:r>
            <a:r>
              <a:rPr lang="en" dirty="0"/>
              <a:t>.</a:t>
            </a:r>
            <a:endParaRPr lang="sr-Cyrl-BA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150771" y="3107531"/>
            <a:ext cx="3031331" cy="15001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8375126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">
            <a:extLst>
              <a:ext uri="{FF2B5EF4-FFF2-40B4-BE49-F238E27FC236}">
                <a16:creationId xmlns:a16="http://schemas.microsoft.com/office/drawing/2014/main" id="{8072C636-B1E9-3B42-E157-1DE354B99F5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2295" y="0"/>
            <a:ext cx="121904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2762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8">
            <a:extLst>
              <a:ext uri="{FF2B5EF4-FFF2-40B4-BE49-F238E27FC236}">
                <a16:creationId xmlns:a16="http://schemas.microsoft.com/office/drawing/2014/main" id="{4D7BF060-56F1-2087-798F-52E815A3668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32512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28">
            <a:extLst>
              <a:ext uri="{FF2B5EF4-FFF2-40B4-BE49-F238E27FC236}">
                <a16:creationId xmlns:a16="http://schemas.microsoft.com/office/drawing/2014/main" id="{7E725032-6DC4-9E68-2D00-4B6FDF15958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86229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94691" y="1205491"/>
            <a:ext cx="9227128" cy="761856"/>
          </a:xfrm>
        </p:spPr>
        <p:txBody>
          <a:bodyPr>
            <a:normAutofit/>
          </a:bodyPr>
          <a:lstStyle/>
          <a:p>
            <a:r>
              <a:rPr lang="en" sz="4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Risk factors for atherosclerosis</a:t>
            </a:r>
            <a:endParaRPr lang="sr-Latn-RS" sz="4000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94691" y="2059709"/>
            <a:ext cx="9301019" cy="4350327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en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And non-modifiable risk factors</a:t>
            </a:r>
          </a:p>
          <a:p>
            <a:pPr algn="l">
              <a:defRPr/>
            </a:pPr>
            <a:r>
              <a:rPr lang="en" sz="2000" dirty="0">
                <a:latin typeface="Times New Roman" pitchFamily="18" charset="0"/>
                <a:cs typeface="Times New Roman" pitchFamily="18" charset="0"/>
              </a:rPr>
              <a:t>1. Aging</a:t>
            </a:r>
          </a:p>
          <a:p>
            <a:pPr algn="l">
              <a:defRPr/>
            </a:pPr>
            <a:r>
              <a:rPr lang="en" sz="2000" dirty="0">
                <a:latin typeface="Times New Roman" pitchFamily="18" charset="0"/>
                <a:cs typeface="Times New Roman" pitchFamily="18" charset="0"/>
              </a:rPr>
              <a:t>2. Male sex</a:t>
            </a:r>
          </a:p>
          <a:p>
            <a:pPr algn="l">
              <a:defRPr/>
            </a:pPr>
            <a:r>
              <a:rPr lang="en" sz="2000" dirty="0">
                <a:latin typeface="Times New Roman" pitchFamily="18" charset="0"/>
                <a:cs typeface="Times New Roman" pitchFamily="18" charset="0"/>
              </a:rPr>
              <a:t>3. Genetic factor</a:t>
            </a:r>
            <a:endParaRPr lang="hr-HR" sz="2000" b="1" dirty="0">
              <a:latin typeface="Times New Roman" pitchFamily="18" charset="0"/>
              <a:cs typeface="Times New Roman" pitchFamily="18" charset="0"/>
            </a:endParaRPr>
          </a:p>
          <a:p>
            <a:pPr algn="l">
              <a:defRPr/>
            </a:pPr>
            <a:r>
              <a:rPr lang="en" sz="2000" b="1" dirty="0">
                <a:latin typeface="Times New Roman" pitchFamily="18" charset="0"/>
                <a:cs typeface="Times New Roman" pitchFamily="18" charset="0"/>
              </a:rPr>
              <a:t>Potentially modifiable risk factors</a:t>
            </a:r>
            <a:endParaRPr lang="sr-Latn-CS" sz="2000" b="1" dirty="0">
              <a:latin typeface="Times New Roman" pitchFamily="18" charset="0"/>
              <a:cs typeface="Times New Roman" pitchFamily="18" charset="0"/>
            </a:endParaRPr>
          </a:p>
          <a:p>
            <a:pPr algn="l">
              <a:defRPr/>
            </a:pPr>
            <a:r>
              <a:rPr lang="en" sz="2000" dirty="0">
                <a:latin typeface="Times New Roman" pitchFamily="18" charset="0"/>
                <a:cs typeface="Times New Roman" pitchFamily="18" charset="0"/>
              </a:rPr>
              <a:t>1. Hypertension</a:t>
            </a:r>
          </a:p>
          <a:p>
            <a:pPr algn="l">
              <a:defRPr/>
            </a:pPr>
            <a:r>
              <a:rPr lang="en" sz="2000" dirty="0">
                <a:latin typeface="Times New Roman" pitchFamily="18" charset="0"/>
                <a:cs typeface="Times New Roman" pitchFamily="18" charset="0"/>
              </a:rPr>
              <a:t>2. Tuxedo</a:t>
            </a:r>
          </a:p>
          <a:p>
            <a:pPr algn="l">
              <a:defRPr/>
            </a:pPr>
            <a:r>
              <a:rPr lang="en" sz="2000" dirty="0">
                <a:latin typeface="Times New Roman" pitchFamily="18" charset="0"/>
                <a:cs typeface="Times New Roman" pitchFamily="18" charset="0"/>
              </a:rPr>
              <a:t>3. Hyperlipidemia (LDL-C, TGL, HDL, ApoB / </a:t>
            </a:r>
            <a:r>
              <a:rPr lang="en" sz="2000" dirty="0" err="1">
                <a:latin typeface="Times New Roman" pitchFamily="18" charset="0"/>
                <a:cs typeface="Times New Roman" pitchFamily="18" charset="0"/>
              </a:rPr>
              <a:t>ApoA </a:t>
            </a:r>
            <a:r>
              <a:rPr lang="en" sz="2000" dirty="0">
                <a:latin typeface="Times New Roman" pitchFamily="18" charset="0"/>
                <a:cs typeface="Times New Roman" pitchFamily="18" charset="0"/>
              </a:rPr>
              <a:t>-I)</a:t>
            </a:r>
            <a:endParaRPr lang="sr-Latn-CS" sz="2000" dirty="0">
              <a:latin typeface="Times New Roman" pitchFamily="18" charset="0"/>
              <a:cs typeface="Times New Roman" pitchFamily="18" charset="0"/>
            </a:endParaRPr>
          </a:p>
          <a:p>
            <a:pPr algn="l">
              <a:defRPr/>
            </a:pPr>
            <a:r>
              <a:rPr lang="en" sz="2000" dirty="0">
                <a:latin typeface="Times New Roman" pitchFamily="18" charset="0"/>
                <a:cs typeface="Times New Roman" pitchFamily="18" charset="0"/>
              </a:rPr>
              <a:t>5. Obesity and improper diet</a:t>
            </a:r>
          </a:p>
          <a:p>
            <a:pPr algn="l">
              <a:defRPr/>
            </a:pPr>
            <a:r>
              <a:rPr lang="en" sz="2000" dirty="0">
                <a:latin typeface="Times New Roman" pitchFamily="18" charset="0"/>
                <a:cs typeface="Times New Roman" pitchFamily="18" charset="0"/>
              </a:rPr>
              <a:t>6. Excessive consumption of alcohol</a:t>
            </a:r>
          </a:p>
          <a:p>
            <a:pPr algn="l">
              <a:defRPr/>
            </a:pPr>
            <a:r>
              <a:rPr lang="en" sz="2000" dirty="0">
                <a:latin typeface="Times New Roman" pitchFamily="18" charset="0"/>
                <a:cs typeface="Times New Roman" pitchFamily="18" charset="0"/>
              </a:rPr>
              <a:t>7. Physical inactivity</a:t>
            </a:r>
          </a:p>
          <a:p>
            <a:pPr algn="l">
              <a:defRPr/>
            </a:pPr>
            <a:r>
              <a:rPr lang="en" sz="2000" dirty="0">
                <a:latin typeface="Times New Roman" pitchFamily="18" charset="0"/>
                <a:cs typeface="Times New Roman" pitchFamily="18" charset="0"/>
              </a:rPr>
              <a:t>8. And personality type according to Friedman</a:t>
            </a:r>
            <a:endParaRPr lang="sr-Latn-CS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4042" y="25835"/>
            <a:ext cx="6448425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282346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33">
            <a:extLst>
              <a:ext uri="{FF2B5EF4-FFF2-40B4-BE49-F238E27FC236}">
                <a16:creationId xmlns:a16="http://schemas.microsoft.com/office/drawing/2014/main" id="{727BCA0A-480B-0F8A-763E-55DE9898F27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19468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38">
            <a:extLst>
              <a:ext uri="{FF2B5EF4-FFF2-40B4-BE49-F238E27FC236}">
                <a16:creationId xmlns:a16="http://schemas.microsoft.com/office/drawing/2014/main" id="{15701F46-84CD-095B-C757-6BB9CD58EEF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57716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39">
            <a:extLst>
              <a:ext uri="{FF2B5EF4-FFF2-40B4-BE49-F238E27FC236}">
                <a16:creationId xmlns:a16="http://schemas.microsoft.com/office/drawing/2014/main" id="{CDA72D15-A3DF-47A1-4D32-A651278AD3E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812179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50">
            <a:extLst>
              <a:ext uri="{FF2B5EF4-FFF2-40B4-BE49-F238E27FC236}">
                <a16:creationId xmlns:a16="http://schemas.microsoft.com/office/drawing/2014/main" id="{2687A827-EC8E-5C75-51AD-1290E7F9240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74093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51">
            <a:extLst>
              <a:ext uri="{FF2B5EF4-FFF2-40B4-BE49-F238E27FC236}">
                <a16:creationId xmlns:a16="http://schemas.microsoft.com/office/drawing/2014/main" id="{8E7C0011-8181-37F5-2621-106B7311307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12360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52">
            <a:extLst>
              <a:ext uri="{FF2B5EF4-FFF2-40B4-BE49-F238E27FC236}">
                <a16:creationId xmlns:a16="http://schemas.microsoft.com/office/drawing/2014/main" id="{D1E8F805-16D3-8526-DCDC-7EF0EC48A2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59653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65">
            <a:extLst>
              <a:ext uri="{FF2B5EF4-FFF2-40B4-BE49-F238E27FC236}">
                <a16:creationId xmlns:a16="http://schemas.microsoft.com/office/drawing/2014/main" id="{9C9947E6-6C50-3EE8-0934-D5255AE6A5D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412282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03">
            <a:extLst>
              <a:ext uri="{FF2B5EF4-FFF2-40B4-BE49-F238E27FC236}">
                <a16:creationId xmlns:a16="http://schemas.microsoft.com/office/drawing/2014/main" id="{26CAAC0F-4B64-6AD7-B809-29042F7B291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59089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04">
            <a:extLst>
              <a:ext uri="{FF2B5EF4-FFF2-40B4-BE49-F238E27FC236}">
                <a16:creationId xmlns:a16="http://schemas.microsoft.com/office/drawing/2014/main" id="{2ACF2D58-C190-8591-7570-7AAE357139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996050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05">
            <a:extLst>
              <a:ext uri="{FF2B5EF4-FFF2-40B4-BE49-F238E27FC236}">
                <a16:creationId xmlns:a16="http://schemas.microsoft.com/office/drawing/2014/main" id="{43CAE61F-0432-590E-7890-3656B7E3FE9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0550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itle 1"/>
          <p:cNvSpPr>
            <a:spLocks noGrp="1"/>
          </p:cNvSpPr>
          <p:nvPr>
            <p:ph type="title"/>
          </p:nvPr>
        </p:nvSpPr>
        <p:spPr>
          <a:xfrm>
            <a:off x="838199" y="826437"/>
            <a:ext cx="10515600" cy="1325563"/>
          </a:xfrm>
        </p:spPr>
        <p:txBody>
          <a:bodyPr/>
          <a:lstStyle/>
          <a:p>
            <a:pPr algn="ctr"/>
            <a:r>
              <a:rPr lang="en" altLang="sr-Latn-RS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Ischemic heart disease</a:t>
            </a:r>
            <a:endParaRPr lang="en-US" altLang="sr-Latn-RS" sz="4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10797" y="2256704"/>
            <a:ext cx="8507413" cy="44545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" sz="2000" dirty="0">
                <a:latin typeface="Times New Roman" pitchFamily="18" charset="0"/>
                <a:cs typeface="Times New Roman" pitchFamily="18" charset="0"/>
              </a:rPr>
              <a:t>Depending on the type of lesion (stable or unstable plaque), thrombotic component and degree of obstruction ISCHEMIC DISEASE:</a:t>
            </a:r>
          </a:p>
          <a:p>
            <a:pPr marL="0" indent="0">
              <a:buNone/>
              <a:defRPr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  <a:defRPr/>
            </a:pPr>
            <a:r>
              <a:rPr lang="en" sz="2000" dirty="0">
                <a:latin typeface="Times New Roman" pitchFamily="18" charset="0"/>
                <a:cs typeface="Times New Roman" pitchFamily="18" charset="0"/>
              </a:rPr>
              <a:t>1. stable angina pectoris</a:t>
            </a:r>
          </a:p>
          <a:p>
            <a:pPr marL="0" indent="0">
              <a:buNone/>
              <a:defRPr/>
            </a:pPr>
            <a:endParaRPr lang="sr-Cyrl-RS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  <a:defRPr/>
            </a:pPr>
            <a:r>
              <a:rPr lang="en" sz="2000" dirty="0">
                <a:latin typeface="Times New Roman" pitchFamily="18" charset="0"/>
                <a:cs typeface="Times New Roman" pitchFamily="18" charset="0"/>
              </a:rPr>
              <a:t>2. acute coronary syndrome:</a:t>
            </a:r>
          </a:p>
          <a:p>
            <a:pPr marL="0" indent="0">
              <a:buNone/>
              <a:defRPr/>
            </a:pPr>
            <a:r>
              <a:rPr lang="en" sz="2000" dirty="0">
                <a:latin typeface="Times New Roman" pitchFamily="18" charset="0"/>
                <a:cs typeface="Times New Roman" pitchFamily="18" charset="0"/>
              </a:rPr>
              <a:t>• unstable angina pectoris</a:t>
            </a:r>
          </a:p>
          <a:p>
            <a:pPr marL="0" indent="0">
              <a:buNone/>
              <a:defRPr/>
            </a:pPr>
            <a:r>
              <a:rPr lang="en" sz="2000" dirty="0">
                <a:latin typeface="Times New Roman" pitchFamily="18" charset="0"/>
                <a:cs typeface="Times New Roman" pitchFamily="18" charset="0"/>
              </a:rPr>
              <a:t>• myocardial infarction without ST elevation</a:t>
            </a:r>
          </a:p>
          <a:p>
            <a:pPr marL="0" indent="0">
              <a:buNone/>
              <a:defRPr/>
            </a:pPr>
            <a:r>
              <a:rPr lang="en" sz="2000" dirty="0">
                <a:latin typeface="Times New Roman" pitchFamily="18" charset="0"/>
                <a:cs typeface="Times New Roman" pitchFamily="18" charset="0"/>
              </a:rPr>
              <a:t>• myocardial infarction with ST elevation</a:t>
            </a:r>
          </a:p>
          <a:p>
            <a:pPr marL="0" indent="0">
              <a:buNone/>
              <a:defRPr/>
            </a:pPr>
            <a:r>
              <a:rPr lang="en" sz="2000" dirty="0">
                <a:latin typeface="Times New Roman" pitchFamily="18" charset="0"/>
                <a:cs typeface="Times New Roman" pitchFamily="18" charset="0"/>
              </a:rPr>
              <a:t>• sudden cardiac death</a:t>
            </a:r>
          </a:p>
          <a:p>
            <a:pPr marL="0" indent="0">
              <a:buNone/>
              <a:defRPr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  <a:defRPr/>
            </a:pP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6561138" y="6316664"/>
            <a:ext cx="4140200" cy="554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  <a:defRPr/>
            </a:pPr>
            <a:r>
              <a:rPr lang="en" sz="1200" kern="0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Stambuk </a:t>
            </a:r>
            <a:r>
              <a:rPr lang="en" sz="1200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KU: </a:t>
            </a:r>
            <a:r>
              <a:rPr lang="en" sz="1200" kern="0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Vrhovac </a:t>
            </a:r>
            <a:r>
              <a:rPr lang="en" sz="1200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B. ( </a:t>
            </a:r>
            <a:r>
              <a:rPr lang="en" sz="1200" kern="0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ed. </a:t>
            </a:r>
            <a:r>
              <a:rPr lang="en" sz="1200" kern="0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) 2008: </a:t>
            </a:r>
            <a:r>
              <a:rPr lang="en" sz="1200" dirty="0">
                <a:latin typeface="Times New Roman" pitchFamily="18" charset="0"/>
                <a:cs typeface="Times New Roman" pitchFamily="18" charset="0"/>
              </a:rPr>
              <a:t>573-577</a:t>
            </a:r>
            <a:endParaRPr lang="sr-Latn-RS" sz="1200" dirty="0">
              <a:latin typeface="Times New Roman" pitchFamily="18" charset="0"/>
              <a:cs typeface="Times New Roman" pitchFamily="18" charset="0"/>
            </a:endParaRPr>
          </a:p>
          <a:p>
            <a:pPr algn="r">
              <a:spcBef>
                <a:spcPct val="50000"/>
              </a:spcBef>
              <a:defRPr/>
            </a:pPr>
            <a:r>
              <a:rPr lang="en" sz="1200" dirty="0" err="1">
                <a:latin typeface="Times New Roman" pitchFamily="18" charset="0"/>
                <a:cs typeface="Times New Roman" pitchFamily="18" charset="0"/>
              </a:rPr>
              <a:t>Suborder </a:t>
            </a:r>
            <a:r>
              <a:rPr lang="en" sz="1200" dirty="0">
                <a:latin typeface="Times New Roman" pitchFamily="18" charset="0"/>
                <a:cs typeface="Times New Roman" pitchFamily="18" charset="0"/>
              </a:rPr>
              <a:t>P. _ J. _ and </a:t>
            </a:r>
            <a:r>
              <a:rPr lang="en" sz="1200" dirty="0" err="1">
                <a:latin typeface="Times New Roman" pitchFamily="18" charset="0"/>
                <a:cs typeface="Times New Roman" pitchFamily="18" charset="0"/>
              </a:rPr>
              <a:t>Mierburg </a:t>
            </a:r>
            <a:r>
              <a:rPr lang="en" sz="1200" dirty="0">
                <a:latin typeface="Times New Roman" pitchFamily="18" charset="0"/>
                <a:cs typeface="Times New Roman" pitchFamily="18" charset="0"/>
              </a:rPr>
              <a:t>RJ. </a:t>
            </a:r>
            <a:r>
              <a:rPr lang="en" sz="1200" dirty="0" err="1">
                <a:latin typeface="Times New Roman" pitchFamily="18" charset="0"/>
                <a:cs typeface="Times New Roman" pitchFamily="18" charset="0"/>
              </a:rPr>
              <a:t>Clin</a:t>
            </a:r>
            <a:r>
              <a:rPr lang="en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" sz="1200" dirty="0" err="1">
                <a:latin typeface="Times New Roman" pitchFamily="18" charset="0"/>
                <a:cs typeface="Times New Roman" pitchFamily="18" charset="0"/>
              </a:rPr>
              <a:t>Cardiol </a:t>
            </a:r>
            <a:r>
              <a:rPr lang="en" sz="1200" dirty="0">
                <a:latin typeface="Times New Roman" pitchFamily="18" charset="0"/>
                <a:cs typeface="Times New Roman" pitchFamily="18" charset="0"/>
              </a:rPr>
              <a:t>2005; 28: I 3-I 11</a:t>
            </a:r>
            <a:endParaRPr lang="sr-Latn-RS" sz="1200" kern="0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87060" y="0"/>
            <a:ext cx="6448425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695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06">
            <a:extLst>
              <a:ext uri="{FF2B5EF4-FFF2-40B4-BE49-F238E27FC236}">
                <a16:creationId xmlns:a16="http://schemas.microsoft.com/office/drawing/2014/main" id="{D6374AAA-40EE-1C73-2890-6E60212ABC8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0390349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30">
            <a:extLst>
              <a:ext uri="{FF2B5EF4-FFF2-40B4-BE49-F238E27FC236}">
                <a16:creationId xmlns:a16="http://schemas.microsoft.com/office/drawing/2014/main" id="{C8D8F465-A013-C61B-1A34-61373625272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517544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31">
            <a:extLst>
              <a:ext uri="{FF2B5EF4-FFF2-40B4-BE49-F238E27FC236}">
                <a16:creationId xmlns:a16="http://schemas.microsoft.com/office/drawing/2014/main" id="{B4D47306-73E8-AB5E-D503-527B39C4639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89826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32">
            <a:extLst>
              <a:ext uri="{FF2B5EF4-FFF2-40B4-BE49-F238E27FC236}">
                <a16:creationId xmlns:a16="http://schemas.microsoft.com/office/drawing/2014/main" id="{133F08A5-0063-AB56-E4DB-51823CDB12A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4656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Title 1"/>
          <p:cNvSpPr>
            <a:spLocks noGrp="1"/>
          </p:cNvSpPr>
          <p:nvPr>
            <p:ph type="title"/>
          </p:nvPr>
        </p:nvSpPr>
        <p:spPr>
          <a:xfrm>
            <a:off x="681182" y="780652"/>
            <a:ext cx="10515600" cy="1325563"/>
          </a:xfrm>
        </p:spPr>
        <p:txBody>
          <a:bodyPr/>
          <a:lstStyle/>
          <a:p>
            <a:pPr algn="ctr"/>
            <a:r>
              <a:rPr lang="en" altLang="sr-Latn-RS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Acute coronary syndrome</a:t>
            </a:r>
            <a:endParaRPr lang="en-US" altLang="sr-Latn-RS" sz="4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20080" y="2155033"/>
            <a:ext cx="8351837" cy="4237037"/>
          </a:xfrm>
        </p:spPr>
        <p:txBody>
          <a:bodyPr/>
          <a:lstStyle/>
          <a:p>
            <a:pPr>
              <a:defRPr/>
            </a:pPr>
            <a:r>
              <a:rPr lang="en" sz="2000" dirty="0">
                <a:latin typeface="Times New Roman" pitchFamily="18" charset="0"/>
                <a:cs typeface="Times New Roman" pitchFamily="18" charset="0"/>
              </a:rPr>
              <a:t>It includes several clinical forms that have:</a:t>
            </a:r>
          </a:p>
          <a:p>
            <a:pPr>
              <a:buFontTx/>
              <a:buChar char="-"/>
              <a:defRPr/>
            </a:pPr>
            <a:r>
              <a:rPr lang="en" sz="2000" dirty="0">
                <a:latin typeface="Times New Roman" pitchFamily="18" charset="0"/>
                <a:cs typeface="Times New Roman" pitchFamily="18" charset="0"/>
              </a:rPr>
              <a:t>the same pathophysiological basis - an unstable lesion</a:t>
            </a:r>
          </a:p>
          <a:p>
            <a:pPr>
              <a:buFontTx/>
              <a:buChar char="-"/>
              <a:defRPr/>
            </a:pPr>
            <a:r>
              <a:rPr lang="en" sz="2000" dirty="0">
                <a:latin typeface="Times New Roman" pitchFamily="18" charset="0"/>
                <a:cs typeface="Times New Roman" pitchFamily="18" charset="0"/>
              </a:rPr>
              <a:t>the same onset – anginal pain</a:t>
            </a:r>
          </a:p>
          <a:p>
            <a:pPr>
              <a:defRPr/>
            </a:pPr>
            <a:endParaRPr lang="sr-Cyrl-RS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" sz="2000" dirty="0">
                <a:latin typeface="Times New Roman" pitchFamily="18" charset="0"/>
                <a:cs typeface="Times New Roman" pitchFamily="18" charset="0"/>
              </a:rPr>
              <a:t>Based on the duration of pain, electrocardiographic changes and values of cardiospecific enzymes:</a:t>
            </a:r>
          </a:p>
          <a:p>
            <a:pPr>
              <a:buFontTx/>
              <a:buChar char="-"/>
              <a:defRPr/>
            </a:pPr>
            <a:r>
              <a:rPr lang="en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unstable angina pectoris </a:t>
            </a:r>
            <a:r>
              <a:rPr lang="en" sz="2000" dirty="0">
                <a:latin typeface="Times New Roman" pitchFamily="18" charset="0"/>
                <a:cs typeface="Times New Roman" pitchFamily="18" charset="0"/>
              </a:rPr>
              <a:t>(ACS-UA , from Eng. Unstable Angina)</a:t>
            </a:r>
            <a:endParaRPr lang="sr-Cyrl-RS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  <a:defRPr/>
            </a:pPr>
            <a:r>
              <a:rPr lang="en" sz="2000" dirty="0">
                <a:latin typeface="Times New Roman" pitchFamily="18" charset="0"/>
                <a:cs typeface="Times New Roman" pitchFamily="18" charset="0"/>
              </a:rPr>
              <a:t>ST elevation myocardial infarction ( ACS - N STEMI )</a:t>
            </a:r>
            <a:endParaRPr lang="sr-Cyrl-CS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  <a:defRPr/>
            </a:pPr>
            <a:r>
              <a:rPr lang="en" sz="2000" dirty="0">
                <a:latin typeface="Times New Roman" pitchFamily="18" charset="0"/>
                <a:cs typeface="Times New Roman" pitchFamily="18" charset="0"/>
              </a:rPr>
              <a:t>ST elevation myocardial infarction ( ACS - STEMI )</a:t>
            </a:r>
            <a:endParaRPr lang="sr-Cyrl-CS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  <a:defRPr/>
            </a:pPr>
            <a:r>
              <a:rPr lang="en" sz="2000" dirty="0">
                <a:latin typeface="Times New Roman" pitchFamily="18" charset="0"/>
                <a:cs typeface="Times New Roman" pitchFamily="18" charset="0"/>
              </a:rPr>
              <a:t>sudden cardiac death</a:t>
            </a:r>
          </a:p>
          <a:p>
            <a:pPr marL="0" indent="0">
              <a:buNone/>
              <a:defRPr/>
            </a:pP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  <a:defRPr/>
            </a:pPr>
            <a:endParaRPr lang="sr-Cyrl-R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  <a:defRPr/>
            </a:pPr>
            <a:endParaRPr lang="sr-Cyrl-RS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828" name="Rectangle 5"/>
          <p:cNvSpPr>
            <a:spLocks noChangeArrowheads="1"/>
          </p:cNvSpPr>
          <p:nvPr/>
        </p:nvSpPr>
        <p:spPr bwMode="auto">
          <a:xfrm>
            <a:off x="6746876" y="6578601"/>
            <a:ext cx="3922713" cy="277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n" altLang="sr-Latn-RS" sz="1200">
                <a:latin typeface="Times New Roman" panose="02020603050405020304" pitchFamily="18" charset="0"/>
                <a:cs typeface="Times New Roman" panose="02020603050405020304" pitchFamily="18" charset="0"/>
              </a:rPr>
              <a:t>Vasiljević Z. In Kažić T. &amp; Ostojić M. (ed) 2004: 243-68</a:t>
            </a:r>
            <a:endParaRPr lang="sr-Cyrl-RS" altLang="sr-Latn-RS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442" y="0"/>
            <a:ext cx="6448425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10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sr-Latn-RS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380" y="1825625"/>
            <a:ext cx="11473118" cy="491506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5726" y="272338"/>
            <a:ext cx="6448425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752270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Title 1"/>
          <p:cNvSpPr>
            <a:spLocks noGrp="1"/>
          </p:cNvSpPr>
          <p:nvPr>
            <p:ph type="title"/>
          </p:nvPr>
        </p:nvSpPr>
        <p:spPr>
          <a:xfrm>
            <a:off x="849313" y="864465"/>
            <a:ext cx="10515600" cy="1325563"/>
          </a:xfrm>
        </p:spPr>
        <p:txBody>
          <a:bodyPr/>
          <a:lstStyle/>
          <a:p>
            <a:pPr algn="ctr"/>
            <a:r>
              <a:rPr lang="en" altLang="sr-Latn-RS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Acute coronary syndrome</a:t>
            </a:r>
            <a:endParaRPr lang="en-US" altLang="sr-Latn-RS" sz="4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92313" y="2492375"/>
            <a:ext cx="8229600" cy="4165600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" sz="2000" dirty="0">
                <a:latin typeface="Times New Roman" pitchFamily="18" charset="0"/>
                <a:cs typeface="Times New Roman" pitchFamily="18" charset="0"/>
              </a:rPr>
              <a:t>World Health Organization criteria for diagnosis:</a:t>
            </a:r>
          </a:p>
          <a:p>
            <a:pPr marL="0" indent="0">
              <a:buNone/>
              <a:defRPr/>
            </a:pPr>
            <a:endParaRPr lang="sr-Cyrl-RS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  <a:defRPr/>
            </a:pPr>
            <a:r>
              <a:rPr lang="en" sz="2000" dirty="0">
                <a:latin typeface="Times New Roman" pitchFamily="18" charset="0"/>
                <a:cs typeface="Times New Roman" pitchFamily="18" charset="0"/>
              </a:rPr>
              <a:t>having chest pain</a:t>
            </a:r>
          </a:p>
          <a:p>
            <a:pPr marL="0" indent="0">
              <a:buNone/>
              <a:defRPr/>
            </a:pPr>
            <a:endParaRPr lang="sr-Cyrl-RS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  <a:defRPr/>
            </a:pPr>
            <a:r>
              <a:rPr lang="en" sz="2000" dirty="0">
                <a:latin typeface="Times New Roman" pitchFamily="18" charset="0"/>
                <a:cs typeface="Times New Roman" pitchFamily="18" charset="0"/>
              </a:rPr>
              <a:t>evolutionary changes on serially taken ECG tapes</a:t>
            </a:r>
          </a:p>
          <a:p>
            <a:pPr marL="0" indent="0">
              <a:buNone/>
              <a:defRPr/>
            </a:pPr>
            <a:endParaRPr lang="sr-Cyrl-RS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  <a:defRPr/>
            </a:pPr>
            <a:r>
              <a:rPr lang="en" sz="2000" dirty="0">
                <a:latin typeface="Times New Roman" pitchFamily="18" charset="0"/>
                <a:cs typeface="Times New Roman" pitchFamily="18" charset="0"/>
              </a:rPr>
              <a:t>increase in serum cardiac markers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endParaRPr lang="sr-Cyrl-RS" sz="2000" dirty="0"/>
          </a:p>
          <a:p>
            <a:pPr>
              <a:defRPr/>
            </a:pPr>
            <a:r>
              <a:rPr lang="en" sz="2000" dirty="0">
                <a:latin typeface="Times New Roman" pitchFamily="18" charset="0"/>
                <a:cs typeface="Times New Roman" pitchFamily="18" charset="0"/>
              </a:rPr>
              <a:t>The diagnosis is made with high probability if two of the three criteria are present</a:t>
            </a:r>
          </a:p>
        </p:txBody>
      </p:sp>
      <p:sp>
        <p:nvSpPr>
          <p:cNvPr id="78852" name="Text Box 4"/>
          <p:cNvSpPr txBox="1">
            <a:spLocks noChangeArrowheads="1"/>
          </p:cNvSpPr>
          <p:nvPr/>
        </p:nvSpPr>
        <p:spPr bwMode="auto">
          <a:xfrm>
            <a:off x="5943600" y="6400800"/>
            <a:ext cx="4724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n" altLang="sr-Latn-RS" sz="1200"/>
              <a:t>Ostojić M. Recommendations in the preventive, diagnostic and therapeutic approach of patients with chest pain. Belgrade in 2002</a:t>
            </a:r>
            <a:endParaRPr lang="en-US" altLang="sr-Latn-RS" sz="120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9387" y="122236"/>
            <a:ext cx="6448425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4110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Title 1"/>
          <p:cNvSpPr>
            <a:spLocks noGrp="1"/>
          </p:cNvSpPr>
          <p:nvPr>
            <p:ph type="title"/>
          </p:nvPr>
        </p:nvSpPr>
        <p:spPr>
          <a:xfrm>
            <a:off x="838199" y="1181967"/>
            <a:ext cx="10515600" cy="1325563"/>
          </a:xfrm>
        </p:spPr>
        <p:txBody>
          <a:bodyPr/>
          <a:lstStyle/>
          <a:p>
            <a:pPr algn="ctr"/>
            <a:r>
              <a:rPr lang="en" altLang="sr-Latn-RS" sz="40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Unstable angina pectoris</a:t>
            </a:r>
            <a:endParaRPr lang="en-US" altLang="sr-Latn-RS" sz="40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20081" y="2507530"/>
            <a:ext cx="8351837" cy="3792537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" sz="2000" dirty="0">
                <a:latin typeface="Times New Roman" pitchFamily="18" charset="0"/>
                <a:cs typeface="Times New Roman" pitchFamily="18" charset="0"/>
              </a:rPr>
              <a:t>Former names</a:t>
            </a:r>
          </a:p>
          <a:p>
            <a:pPr>
              <a:defRPr/>
            </a:pPr>
            <a:endParaRPr lang="sr-Cyrl-RS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" sz="2000" dirty="0">
                <a:latin typeface="Times New Roman" pitchFamily="18" charset="0"/>
                <a:cs typeface="Times New Roman" pitchFamily="18" charset="0"/>
              </a:rPr>
              <a:t>Pre-infarction condition</a:t>
            </a:r>
          </a:p>
          <a:p>
            <a:pPr marL="0" indent="0">
              <a:buNone/>
              <a:defRPr/>
            </a:pPr>
            <a:endParaRPr lang="sr-Cyrl-RS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" sz="2000" dirty="0">
                <a:latin typeface="Times New Roman" pitchFamily="18" charset="0"/>
                <a:cs typeface="Times New Roman" pitchFamily="18" charset="0"/>
              </a:rPr>
              <a:t>Intermediate syndrome</a:t>
            </a:r>
          </a:p>
          <a:p>
            <a:pPr marL="0" indent="0">
              <a:buNone/>
              <a:defRPr/>
            </a:pPr>
            <a:endParaRPr lang="sr-Cyrl-RS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" sz="2000" dirty="0">
                <a:latin typeface="Times New Roman" pitchFamily="18" charset="0"/>
                <a:cs typeface="Times New Roman" pitchFamily="18" charset="0"/>
              </a:rPr>
              <a:t>Imminent heart attack</a:t>
            </a:r>
          </a:p>
          <a:p>
            <a:pPr>
              <a:defRPr/>
            </a:pPr>
            <a:endParaRPr lang="sr-Cyrl-RS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" sz="2000" dirty="0">
                <a:latin typeface="Times New Roman" pitchFamily="18" charset="0"/>
                <a:cs typeface="Times New Roman" pitchFamily="18" charset="0"/>
              </a:rPr>
              <a:t>Coronary syndrome</a:t>
            </a:r>
          </a:p>
        </p:txBody>
      </p:sp>
      <p:sp>
        <p:nvSpPr>
          <p:cNvPr id="80900" name="Rectangle 5"/>
          <p:cNvSpPr>
            <a:spLocks noChangeArrowheads="1"/>
          </p:cNvSpPr>
          <p:nvPr/>
        </p:nvSpPr>
        <p:spPr bwMode="auto">
          <a:xfrm>
            <a:off x="6745288" y="6581776"/>
            <a:ext cx="39227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buFontTx/>
              <a:buNone/>
            </a:pPr>
            <a:r>
              <a:rPr lang="en" altLang="sr-Latn-RS" sz="1200">
                <a:latin typeface="Times New Roman" panose="02020603050405020304" pitchFamily="18" charset="0"/>
                <a:cs typeface="Times New Roman" panose="02020603050405020304" pitchFamily="18" charset="0"/>
              </a:rPr>
              <a:t>Vasiljević Z. In Kažić T. &amp; Ostojić M. (ed) 2004: 243-68</a:t>
            </a:r>
            <a:endParaRPr lang="sr-Cyrl-RS" altLang="sr-Latn-RS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1641" y="144536"/>
            <a:ext cx="6448425" cy="1133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1916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" altLang="sr-Latn-RS" sz="400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Unstable angina pectoris</a:t>
            </a:r>
            <a:endParaRPr lang="en-US" altLang="sr-Latn-RS" sz="400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92314" y="2349501"/>
            <a:ext cx="8351837" cy="4232275"/>
          </a:xfrm>
        </p:spPr>
        <p:txBody>
          <a:bodyPr/>
          <a:lstStyle/>
          <a:p>
            <a:pPr>
              <a:defRPr/>
            </a:pPr>
            <a:r>
              <a:rPr lang="en" sz="2800" dirty="0">
                <a:latin typeface="Times New Roman" pitchFamily="18" charset="0"/>
                <a:cs typeface="Times New Roman" pitchFamily="18" charset="0"/>
              </a:rPr>
              <a:t>Classification</a:t>
            </a:r>
          </a:p>
          <a:p>
            <a:pPr>
              <a:defRPr/>
            </a:pPr>
            <a:endParaRPr lang="sr-Cyrl-RS" sz="10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" sz="2400" dirty="0">
                <a:latin typeface="Times New Roman" pitchFamily="18" charset="0"/>
                <a:cs typeface="Times New Roman" pitchFamily="18" charset="0"/>
              </a:rPr>
              <a:t>New-onset angina pectoris</a:t>
            </a:r>
          </a:p>
          <a:p>
            <a:pPr>
              <a:buFontTx/>
              <a:buChar char="-"/>
              <a:defRPr/>
            </a:pPr>
            <a:r>
              <a:rPr lang="en" sz="2000" dirty="0">
                <a:latin typeface="Times New Roman" pitchFamily="18" charset="0"/>
                <a:cs typeface="Times New Roman" pitchFamily="18" charset="0"/>
              </a:rPr>
              <a:t>the first pains occurred during the last 3 months</a:t>
            </a:r>
          </a:p>
          <a:p>
            <a:pPr marL="0" indent="0">
              <a:buNone/>
              <a:defRPr/>
            </a:pPr>
            <a:endParaRPr lang="sr-Cyrl-RS" sz="5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" sz="2400" dirty="0">
                <a:latin typeface="Times New Roman" pitchFamily="18" charset="0"/>
                <a:cs typeface="Times New Roman" pitchFamily="18" charset="0"/>
              </a:rPr>
              <a:t>Angina pectoris with worsening symptoms</a:t>
            </a:r>
          </a:p>
          <a:p>
            <a:pPr>
              <a:buFontTx/>
              <a:buChar char="-"/>
              <a:defRPr/>
            </a:pPr>
            <a:r>
              <a:rPr lang="en" sz="2000" dirty="0">
                <a:latin typeface="Times New Roman" pitchFamily="18" charset="0"/>
                <a:cs typeface="Times New Roman" pitchFamily="18" charset="0"/>
              </a:rPr>
              <a:t>transition from a stable to an unstable form</a:t>
            </a:r>
          </a:p>
          <a:p>
            <a:pPr marL="0" indent="0">
              <a:buNone/>
              <a:defRPr/>
            </a:pPr>
            <a:endParaRPr lang="sr-Cyrl-RS" sz="5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" sz="2400" dirty="0">
                <a:latin typeface="Times New Roman" pitchFamily="18" charset="0"/>
                <a:cs typeface="Times New Roman" pitchFamily="18" charset="0"/>
              </a:rPr>
              <a:t>Spontaneous angina ( Variant; Printzmetal)</a:t>
            </a:r>
            <a:endParaRPr lang="sr-Cyrl-RS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  <a:defRPr/>
            </a:pPr>
            <a:r>
              <a:rPr lang="en" sz="2000" dirty="0">
                <a:latin typeface="Times New Roman" pitchFamily="18" charset="0"/>
                <a:cs typeface="Times New Roman" pitchFamily="18" charset="0"/>
              </a:rPr>
              <a:t>the dominant pathophysiological substrate is spasm</a:t>
            </a:r>
          </a:p>
          <a:p>
            <a:pPr>
              <a:buFontTx/>
              <a:buChar char="-"/>
              <a:defRPr/>
            </a:pPr>
            <a:r>
              <a:rPr lang="en" sz="2000" b="1" dirty="0">
                <a:latin typeface="Times New Roman" pitchFamily="18" charset="0"/>
                <a:cs typeface="Times New Roman" pitchFamily="18" charset="0"/>
              </a:rPr>
              <a:t>some authors single it out as a special form of angina!</a:t>
            </a:r>
          </a:p>
          <a:p>
            <a:pPr marL="0" indent="0">
              <a:buNone/>
              <a:defRPr/>
            </a:pPr>
            <a:endParaRPr lang="sr-Cyrl-RS" sz="500" dirty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" sz="2400" dirty="0">
                <a:latin typeface="Times New Roman" pitchFamily="18" charset="0"/>
                <a:cs typeface="Times New Roman" pitchFamily="18" charset="0"/>
              </a:rPr>
              <a:t>Postinfarction angina</a:t>
            </a:r>
          </a:p>
        </p:txBody>
      </p:sp>
      <p:sp>
        <p:nvSpPr>
          <p:cNvPr id="81924" name="Rectangle 5"/>
          <p:cNvSpPr>
            <a:spLocks noChangeArrowheads="1"/>
          </p:cNvSpPr>
          <p:nvPr/>
        </p:nvSpPr>
        <p:spPr bwMode="auto">
          <a:xfrm>
            <a:off x="6745288" y="6581776"/>
            <a:ext cx="3922712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fontAlgn="base">
              <a:spcBef>
                <a:spcPct val="50000"/>
              </a:spcBef>
              <a:spcAft>
                <a:spcPct val="0"/>
              </a:spcAft>
              <a:buNone/>
            </a:pPr>
            <a:r>
              <a:rPr lang="en" altLang="sr-Latn-RS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Vasiljević Z. In Kažić T. &amp; Ostojić M. (ed) 2004: 243-68</a:t>
            </a:r>
            <a:endParaRPr lang="sr-Cyrl-RS" altLang="sr-Latn-RS" sz="1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9226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8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1.xml><?xml version="1.0" encoding="utf-8"?>
<a:theme xmlns:a="http://schemas.openxmlformats.org/drawingml/2006/main" name="9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2.xml><?xml version="1.0" encoding="utf-8"?>
<a:theme xmlns:a="http://schemas.openxmlformats.org/drawingml/2006/main" name="10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3.xml><?xml version="1.0" encoding="utf-8"?>
<a:theme xmlns:a="http://schemas.openxmlformats.org/drawingml/2006/main" name="1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4.xml><?xml version="1.0" encoding="utf-8"?>
<a:theme xmlns:a="http://schemas.openxmlformats.org/drawingml/2006/main" name="1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5.xml><?xml version="1.0" encoding="utf-8"?>
<a:theme xmlns:a="http://schemas.openxmlformats.org/drawingml/2006/main" name="1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6.xml><?xml version="1.0" encoding="utf-8"?>
<a:theme xmlns:a="http://schemas.openxmlformats.org/drawingml/2006/main" name="14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1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2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3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4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5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6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1179</Words>
  <Application>Microsoft Office PowerPoint</Application>
  <PresentationFormat>Widescreen</PresentationFormat>
  <Paragraphs>222</Paragraphs>
  <Slides>43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16</vt:i4>
      </vt:variant>
      <vt:variant>
        <vt:lpstr>Slide Titles</vt:lpstr>
      </vt:variant>
      <vt:variant>
        <vt:i4>43</vt:i4>
      </vt:variant>
    </vt:vector>
  </HeadingPairs>
  <TitlesOfParts>
    <vt:vector size="68" baseType="lpstr">
      <vt:lpstr>Arial</vt:lpstr>
      <vt:lpstr>Calibri</vt:lpstr>
      <vt:lpstr>Calibri Light</vt:lpstr>
      <vt:lpstr>Imago</vt:lpstr>
      <vt:lpstr>Minion</vt:lpstr>
      <vt:lpstr>Times</vt:lpstr>
      <vt:lpstr>Times New Roman</vt:lpstr>
      <vt:lpstr>Verdana</vt:lpstr>
      <vt:lpstr>Wingdings</vt:lpstr>
      <vt:lpstr>Office Theme</vt:lpstr>
      <vt:lpstr>Default Design</vt:lpstr>
      <vt:lpstr>1_Default Design</vt:lpstr>
      <vt:lpstr>2_Default Design</vt:lpstr>
      <vt:lpstr>3_Default Design</vt:lpstr>
      <vt:lpstr>4_Default Design</vt:lpstr>
      <vt:lpstr>5_Default Design</vt:lpstr>
      <vt:lpstr>6_Default Design</vt:lpstr>
      <vt:lpstr>7_Default Design</vt:lpstr>
      <vt:lpstr>8_Default Design</vt:lpstr>
      <vt:lpstr>9_Default Design</vt:lpstr>
      <vt:lpstr>10_Default Design</vt:lpstr>
      <vt:lpstr>11_Default Design</vt:lpstr>
      <vt:lpstr>12_Default Design</vt:lpstr>
      <vt:lpstr>13_Default Design</vt:lpstr>
      <vt:lpstr>14_Default Design</vt:lpstr>
      <vt:lpstr>Acute coronary syndrome </vt:lpstr>
      <vt:lpstr>PowerPoint Presentation</vt:lpstr>
      <vt:lpstr>Risk factors for atherosclerosis</vt:lpstr>
      <vt:lpstr>Ischemic heart disease</vt:lpstr>
      <vt:lpstr>Acute coronary syndrome</vt:lpstr>
      <vt:lpstr>PowerPoint Presentation</vt:lpstr>
      <vt:lpstr>Acute coronary syndrome</vt:lpstr>
      <vt:lpstr>Unstable angina pectoris</vt:lpstr>
      <vt:lpstr>Unstable angina pectoris</vt:lpstr>
      <vt:lpstr>Unstable angina pectoris</vt:lpstr>
      <vt:lpstr>Unstable angina pectoris</vt:lpstr>
      <vt:lpstr>Unstable angina pectoris</vt:lpstr>
      <vt:lpstr>Unstable angina pectoris</vt:lpstr>
      <vt:lpstr>Unstable angina pectoris</vt:lpstr>
      <vt:lpstr>PowerPoint Presentation</vt:lpstr>
      <vt:lpstr>PowerPoint Presentation</vt:lpstr>
      <vt:lpstr>PowerPoint Presentation</vt:lpstr>
      <vt:lpstr>Biomarkers</vt:lpstr>
      <vt:lpstr>AKS</vt:lpstr>
      <vt:lpstr>PowerPoint Presentation</vt:lpstr>
      <vt:lpstr>PowerPoint Presentation</vt:lpstr>
      <vt:lpstr>Diagnosis: EKG</vt:lpstr>
      <vt:lpstr>Complications of myocardial infarction</vt:lpstr>
      <vt:lpstr>Which form AKS is in the question ?</vt:lpstr>
      <vt:lpstr>GRACE RISK SCORE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Risk factors for atherosclerosis</dc:title>
  <dc:creator>Korisnik</dc:creator>
  <cp:lastModifiedBy>Korisnik</cp:lastModifiedBy>
  <cp:revision>9</cp:revision>
  <dcterms:created xsi:type="dcterms:W3CDTF">2024-02-18T09:24:14Z</dcterms:created>
  <dcterms:modified xsi:type="dcterms:W3CDTF">2024-02-18T11:27:34Z</dcterms:modified>
</cp:coreProperties>
</file>